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6" r:id="rId1"/>
    <p:sldMasterId id="2147483682" r:id="rId2"/>
  </p:sldMasterIdLst>
  <p:notesMasterIdLst>
    <p:notesMasterId r:id="rId29"/>
  </p:notesMasterIdLst>
  <p:handoutMasterIdLst>
    <p:handoutMasterId r:id="rId30"/>
  </p:handoutMasterIdLst>
  <p:sldIdLst>
    <p:sldId id="657" r:id="rId3"/>
    <p:sldId id="691" r:id="rId4"/>
    <p:sldId id="692" r:id="rId5"/>
    <p:sldId id="693" r:id="rId6"/>
    <p:sldId id="727" r:id="rId7"/>
    <p:sldId id="752" r:id="rId8"/>
    <p:sldId id="758" r:id="rId9"/>
    <p:sldId id="754" r:id="rId10"/>
    <p:sldId id="759" r:id="rId11"/>
    <p:sldId id="701" r:id="rId12"/>
    <p:sldId id="702" r:id="rId13"/>
    <p:sldId id="703" r:id="rId14"/>
    <p:sldId id="724" r:id="rId15"/>
    <p:sldId id="705" r:id="rId16"/>
    <p:sldId id="723" r:id="rId17"/>
    <p:sldId id="734" r:id="rId18"/>
    <p:sldId id="739" r:id="rId19"/>
    <p:sldId id="746" r:id="rId20"/>
    <p:sldId id="747" r:id="rId21"/>
    <p:sldId id="756" r:id="rId22"/>
    <p:sldId id="757" r:id="rId23"/>
    <p:sldId id="749" r:id="rId24"/>
    <p:sldId id="748" r:id="rId25"/>
    <p:sldId id="760" r:id="rId26"/>
    <p:sldId id="732" r:id="rId27"/>
    <p:sldId id="632" r:id="rId28"/>
  </p:sldIdLst>
  <p:sldSz cx="12192000" cy="6858000"/>
  <p:notesSz cx="9309100" cy="7023100"/>
  <p:defaultTextStyle>
    <a:defPPr>
      <a:defRPr lang="en-US"/>
    </a:defPPr>
    <a:lvl1pPr algn="l" rtl="0" fontAlgn="base">
      <a:spcBef>
        <a:spcPct val="20000"/>
      </a:spcBef>
      <a:spcAft>
        <a:spcPct val="0"/>
      </a:spcAft>
      <a:buChar char="•"/>
      <a:defRPr sz="4400" kern="1200">
        <a:solidFill>
          <a:schemeClr val="tx2"/>
        </a:solidFill>
        <a:latin typeface="Arial Black" pitchFamily="34" charset="0"/>
        <a:ea typeface="+mn-ea"/>
        <a:cs typeface="+mn-cs"/>
      </a:defRPr>
    </a:lvl1pPr>
    <a:lvl2pPr marL="457200" algn="l" rtl="0" fontAlgn="base">
      <a:spcBef>
        <a:spcPct val="20000"/>
      </a:spcBef>
      <a:spcAft>
        <a:spcPct val="0"/>
      </a:spcAft>
      <a:buChar char="•"/>
      <a:defRPr sz="4400" kern="1200">
        <a:solidFill>
          <a:schemeClr val="tx2"/>
        </a:solidFill>
        <a:latin typeface="Arial Black" pitchFamily="34" charset="0"/>
        <a:ea typeface="+mn-ea"/>
        <a:cs typeface="+mn-cs"/>
      </a:defRPr>
    </a:lvl2pPr>
    <a:lvl3pPr marL="914400" algn="l" rtl="0" fontAlgn="base">
      <a:spcBef>
        <a:spcPct val="20000"/>
      </a:spcBef>
      <a:spcAft>
        <a:spcPct val="0"/>
      </a:spcAft>
      <a:buChar char="•"/>
      <a:defRPr sz="4400" kern="1200">
        <a:solidFill>
          <a:schemeClr val="tx2"/>
        </a:solidFill>
        <a:latin typeface="Arial Black" pitchFamily="34" charset="0"/>
        <a:ea typeface="+mn-ea"/>
        <a:cs typeface="+mn-cs"/>
      </a:defRPr>
    </a:lvl3pPr>
    <a:lvl4pPr marL="1371600" algn="l" rtl="0" fontAlgn="base">
      <a:spcBef>
        <a:spcPct val="20000"/>
      </a:spcBef>
      <a:spcAft>
        <a:spcPct val="0"/>
      </a:spcAft>
      <a:buChar char="•"/>
      <a:defRPr sz="4400" kern="1200">
        <a:solidFill>
          <a:schemeClr val="tx2"/>
        </a:solidFill>
        <a:latin typeface="Arial Black" pitchFamily="34" charset="0"/>
        <a:ea typeface="+mn-ea"/>
        <a:cs typeface="+mn-cs"/>
      </a:defRPr>
    </a:lvl4pPr>
    <a:lvl5pPr marL="1828800" algn="l" rtl="0" fontAlgn="base">
      <a:spcBef>
        <a:spcPct val="20000"/>
      </a:spcBef>
      <a:spcAft>
        <a:spcPct val="0"/>
      </a:spcAft>
      <a:buChar char="•"/>
      <a:defRPr sz="4400" kern="1200">
        <a:solidFill>
          <a:schemeClr val="tx2"/>
        </a:solidFill>
        <a:latin typeface="Arial Black" pitchFamily="34" charset="0"/>
        <a:ea typeface="+mn-ea"/>
        <a:cs typeface="+mn-cs"/>
      </a:defRPr>
    </a:lvl5pPr>
    <a:lvl6pPr marL="2286000" algn="l" defTabSz="914400" rtl="0" eaLnBrk="1" latinLnBrk="0" hangingPunct="1">
      <a:defRPr sz="4400" kern="1200">
        <a:solidFill>
          <a:schemeClr val="tx2"/>
        </a:solidFill>
        <a:latin typeface="Arial Black" pitchFamily="34" charset="0"/>
        <a:ea typeface="+mn-ea"/>
        <a:cs typeface="+mn-cs"/>
      </a:defRPr>
    </a:lvl6pPr>
    <a:lvl7pPr marL="2743200" algn="l" defTabSz="914400" rtl="0" eaLnBrk="1" latinLnBrk="0" hangingPunct="1">
      <a:defRPr sz="4400" kern="1200">
        <a:solidFill>
          <a:schemeClr val="tx2"/>
        </a:solidFill>
        <a:latin typeface="Arial Black" pitchFamily="34" charset="0"/>
        <a:ea typeface="+mn-ea"/>
        <a:cs typeface="+mn-cs"/>
      </a:defRPr>
    </a:lvl7pPr>
    <a:lvl8pPr marL="3200400" algn="l" defTabSz="914400" rtl="0" eaLnBrk="1" latinLnBrk="0" hangingPunct="1">
      <a:defRPr sz="4400" kern="1200">
        <a:solidFill>
          <a:schemeClr val="tx2"/>
        </a:solidFill>
        <a:latin typeface="Arial Black" pitchFamily="34" charset="0"/>
        <a:ea typeface="+mn-ea"/>
        <a:cs typeface="+mn-cs"/>
      </a:defRPr>
    </a:lvl8pPr>
    <a:lvl9pPr marL="3657600" algn="l" defTabSz="914400" rtl="0" eaLnBrk="1" latinLnBrk="0" hangingPunct="1">
      <a:defRPr sz="4400" kern="1200">
        <a:solidFill>
          <a:schemeClr val="tx2"/>
        </a:solidFill>
        <a:latin typeface="Arial Black"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213" userDrawn="1">
          <p15:clr>
            <a:srgbClr val="A4A3A4"/>
          </p15:clr>
        </p15:guide>
        <p15:guide id="2" pos="293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topher Boentges" initials="CB" lastIdx="1" clrIdx="0">
    <p:extLst>
      <p:ext uri="{19B8F6BF-5375-455C-9EA6-DF929625EA0E}">
        <p15:presenceInfo xmlns:p15="http://schemas.microsoft.com/office/powerpoint/2012/main" userId="S-1-5-21-4235035007-1445602793-1139101229-8175" providerId="AD"/>
      </p:ext>
    </p:extLst>
  </p:cmAuthor>
  <p:cmAuthor id="2" name="Edgar Segovia" initials="ES" lastIdx="1" clrIdx="1">
    <p:extLst>
      <p:ext uri="{19B8F6BF-5375-455C-9EA6-DF929625EA0E}">
        <p15:presenceInfo xmlns:p15="http://schemas.microsoft.com/office/powerpoint/2012/main" userId="S::Edgar.Segovia@wginc.com::e484044b-1891-4b04-ac52-a77ff09663f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09900"/>
    <a:srgbClr val="FF6600"/>
    <a:srgbClr val="FFCC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38" autoAdjust="0"/>
    <p:restoredTop sz="89381" autoAdjust="0"/>
  </p:normalViewPr>
  <p:slideViewPr>
    <p:cSldViewPr snapToGrid="0">
      <p:cViewPr varScale="1">
        <p:scale>
          <a:sx n="70" d="100"/>
          <a:sy n="70" d="100"/>
        </p:scale>
        <p:origin x="544" y="56"/>
      </p:cViewPr>
      <p:guideLst>
        <p:guide orient="horz" pos="2160"/>
        <p:guide pos="3840"/>
      </p:guideLst>
    </p:cSldViewPr>
  </p:slideViewPr>
  <p:outlineViewPr>
    <p:cViewPr>
      <p:scale>
        <a:sx n="33" d="100"/>
        <a:sy n="33" d="100"/>
      </p:scale>
      <p:origin x="0" y="-32850"/>
    </p:cViewPr>
  </p:outlineViewPr>
  <p:notesTextViewPr>
    <p:cViewPr>
      <p:scale>
        <a:sx n="3" d="2"/>
        <a:sy n="3" d="2"/>
      </p:scale>
      <p:origin x="0" y="0"/>
    </p:cViewPr>
  </p:notesTextViewPr>
  <p:sorterViewPr>
    <p:cViewPr>
      <p:scale>
        <a:sx n="75" d="100"/>
        <a:sy n="75" d="100"/>
      </p:scale>
      <p:origin x="0" y="0"/>
    </p:cViewPr>
  </p:sorterViewPr>
  <p:notesViewPr>
    <p:cSldViewPr snapToGrid="0">
      <p:cViewPr>
        <p:scale>
          <a:sx n="100" d="100"/>
          <a:sy n="100" d="100"/>
        </p:scale>
        <p:origin x="3498" y="-312"/>
      </p:cViewPr>
      <p:guideLst>
        <p:guide orient="horz" pos="2213"/>
        <p:guide pos="293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891DEA-E1B5-45C3-A4D7-ED140DC7DDB1}" type="doc">
      <dgm:prSet loTypeId="urn:microsoft.com/office/officeart/2005/8/layout/default" loCatId="list" qsTypeId="urn:microsoft.com/office/officeart/2005/8/quickstyle/3d2" qsCatId="3D" csTypeId="urn:microsoft.com/office/officeart/2005/8/colors/accent1_2" csCatId="accent1" phldr="1"/>
      <dgm:spPr/>
      <dgm:t>
        <a:bodyPr/>
        <a:lstStyle/>
        <a:p>
          <a:endParaRPr lang="en-US"/>
        </a:p>
      </dgm:t>
    </dgm:pt>
    <dgm:pt modelId="{EC479ECB-2ACF-42B8-A275-F8F32B574367}">
      <dgm:prSet phldrT="[Text]"/>
      <dgm:spPr/>
      <dgm:t>
        <a:bodyPr/>
        <a:lstStyle/>
        <a:p>
          <a:r>
            <a:rPr lang="en-US" dirty="0"/>
            <a:t>Estimate: $2,465,610.00</a:t>
          </a:r>
        </a:p>
        <a:p>
          <a:r>
            <a:rPr lang="en-US" dirty="0"/>
            <a:t>Calendar days: </a:t>
          </a:r>
        </a:p>
        <a:p>
          <a:r>
            <a:rPr lang="en-US" dirty="0"/>
            <a:t>365 </a:t>
          </a:r>
          <a:r>
            <a:rPr lang="en-US" dirty="0" smtClean="0"/>
            <a:t>calendar days</a:t>
          </a:r>
          <a:endParaRPr lang="en-US" dirty="0"/>
        </a:p>
      </dgm:t>
    </dgm:pt>
    <dgm:pt modelId="{9A6A40F0-145A-48AD-BDE6-0413AFC32186}" type="parTrans" cxnId="{B415A698-CE4A-4B1D-A1F4-43FDB4AE7609}">
      <dgm:prSet/>
      <dgm:spPr/>
      <dgm:t>
        <a:bodyPr/>
        <a:lstStyle/>
        <a:p>
          <a:endParaRPr lang="en-US"/>
        </a:p>
      </dgm:t>
    </dgm:pt>
    <dgm:pt modelId="{5854F0B8-2BA4-4519-8FF6-8DF11EC17925}" type="sibTrans" cxnId="{B415A698-CE4A-4B1D-A1F4-43FDB4AE7609}">
      <dgm:prSet/>
      <dgm:spPr/>
      <dgm:t>
        <a:bodyPr/>
        <a:lstStyle/>
        <a:p>
          <a:endParaRPr lang="en-US"/>
        </a:p>
      </dgm:t>
    </dgm:pt>
    <dgm:pt modelId="{7E45E0B1-39A0-4D7A-9060-28DAD8DE7316}" type="pres">
      <dgm:prSet presAssocID="{FC891DEA-E1B5-45C3-A4D7-ED140DC7DDB1}" presName="diagram" presStyleCnt="0">
        <dgm:presLayoutVars>
          <dgm:dir/>
          <dgm:resizeHandles val="exact"/>
        </dgm:presLayoutVars>
      </dgm:prSet>
      <dgm:spPr/>
      <dgm:t>
        <a:bodyPr/>
        <a:lstStyle/>
        <a:p>
          <a:endParaRPr lang="en-US"/>
        </a:p>
      </dgm:t>
    </dgm:pt>
    <dgm:pt modelId="{9C067E99-51E9-4ADD-A2CD-2359EB52DA1D}" type="pres">
      <dgm:prSet presAssocID="{EC479ECB-2ACF-42B8-A275-F8F32B574367}" presName="node" presStyleLbl="node1" presStyleIdx="0" presStyleCnt="1" custScaleX="115909" custScaleY="109846" custLinFactNeighborX="-706" custLinFactNeighborY="54">
        <dgm:presLayoutVars>
          <dgm:bulletEnabled val="1"/>
        </dgm:presLayoutVars>
      </dgm:prSet>
      <dgm:spPr/>
      <dgm:t>
        <a:bodyPr/>
        <a:lstStyle/>
        <a:p>
          <a:endParaRPr lang="en-US"/>
        </a:p>
      </dgm:t>
    </dgm:pt>
  </dgm:ptLst>
  <dgm:cxnLst>
    <dgm:cxn modelId="{B415A698-CE4A-4B1D-A1F4-43FDB4AE7609}" srcId="{FC891DEA-E1B5-45C3-A4D7-ED140DC7DDB1}" destId="{EC479ECB-2ACF-42B8-A275-F8F32B574367}" srcOrd="0" destOrd="0" parTransId="{9A6A40F0-145A-48AD-BDE6-0413AFC32186}" sibTransId="{5854F0B8-2BA4-4519-8FF6-8DF11EC17925}"/>
    <dgm:cxn modelId="{6DD2D50B-F812-4292-9BE0-C493065CE43F}" type="presOf" srcId="{FC891DEA-E1B5-45C3-A4D7-ED140DC7DDB1}" destId="{7E45E0B1-39A0-4D7A-9060-28DAD8DE7316}" srcOrd="0" destOrd="0" presId="urn:microsoft.com/office/officeart/2005/8/layout/default"/>
    <dgm:cxn modelId="{E0491DF1-0CA4-40D5-8288-8DA514251E27}" type="presOf" srcId="{EC479ECB-2ACF-42B8-A275-F8F32B574367}" destId="{9C067E99-51E9-4ADD-A2CD-2359EB52DA1D}" srcOrd="0" destOrd="0" presId="urn:microsoft.com/office/officeart/2005/8/layout/default"/>
    <dgm:cxn modelId="{7F42AAE0-89A0-497A-8EA8-122AB4D14F8E}" type="presParOf" srcId="{7E45E0B1-39A0-4D7A-9060-28DAD8DE7316}" destId="{9C067E99-51E9-4ADD-A2CD-2359EB52DA1D}"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067E99-51E9-4ADD-A2CD-2359EB52DA1D}">
      <dsp:nvSpPr>
        <dsp:cNvPr id="0" name=""/>
        <dsp:cNvSpPr/>
      </dsp:nvSpPr>
      <dsp:spPr>
        <a:xfrm>
          <a:off x="1143390" y="4244"/>
          <a:ext cx="7658924" cy="4354979"/>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32410" tIns="232410" rIns="232410" bIns="232410" numCol="1" spcCol="1270" anchor="ctr" anchorCtr="0">
          <a:noAutofit/>
        </a:bodyPr>
        <a:lstStyle/>
        <a:p>
          <a:pPr lvl="0" algn="ctr" defTabSz="2711450">
            <a:lnSpc>
              <a:spcPct val="90000"/>
            </a:lnSpc>
            <a:spcBef>
              <a:spcPct val="0"/>
            </a:spcBef>
            <a:spcAft>
              <a:spcPct val="35000"/>
            </a:spcAft>
          </a:pPr>
          <a:r>
            <a:rPr lang="en-US" sz="6100" kern="1200" dirty="0"/>
            <a:t>Estimate: $2,465,610.00</a:t>
          </a:r>
        </a:p>
        <a:p>
          <a:pPr lvl="0" algn="ctr" defTabSz="2711450">
            <a:lnSpc>
              <a:spcPct val="90000"/>
            </a:lnSpc>
            <a:spcBef>
              <a:spcPct val="0"/>
            </a:spcBef>
            <a:spcAft>
              <a:spcPct val="35000"/>
            </a:spcAft>
          </a:pPr>
          <a:r>
            <a:rPr lang="en-US" sz="6100" kern="1200" dirty="0"/>
            <a:t>Calendar days: </a:t>
          </a:r>
        </a:p>
        <a:p>
          <a:pPr lvl="0" algn="ctr" defTabSz="2711450">
            <a:lnSpc>
              <a:spcPct val="90000"/>
            </a:lnSpc>
            <a:spcBef>
              <a:spcPct val="0"/>
            </a:spcBef>
            <a:spcAft>
              <a:spcPct val="35000"/>
            </a:spcAft>
          </a:pPr>
          <a:r>
            <a:rPr lang="en-US" sz="6100" kern="1200" dirty="0"/>
            <a:t>365 </a:t>
          </a:r>
          <a:r>
            <a:rPr lang="en-US" sz="6100" kern="1200" dirty="0" smtClean="0"/>
            <a:t>calendar days</a:t>
          </a:r>
          <a:endParaRPr lang="en-US" sz="6100" kern="1200" dirty="0"/>
        </a:p>
      </dsp:txBody>
      <dsp:txXfrm>
        <a:off x="1143390" y="4244"/>
        <a:ext cx="7658924" cy="4354979"/>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1074" name="Rectangle 2"/>
          <p:cNvSpPr>
            <a:spLocks noGrp="1" noChangeArrowheads="1"/>
          </p:cNvSpPr>
          <p:nvPr>
            <p:ph type="hdr" sz="quarter"/>
          </p:nvPr>
        </p:nvSpPr>
        <p:spPr bwMode="auto">
          <a:xfrm>
            <a:off x="0" y="0"/>
            <a:ext cx="4033523" cy="351036"/>
          </a:xfrm>
          <a:prstGeom prst="rect">
            <a:avLst/>
          </a:prstGeom>
          <a:noFill/>
          <a:ln w="9525">
            <a:noFill/>
            <a:miter lim="800000"/>
            <a:headEnd/>
            <a:tailEnd/>
          </a:ln>
          <a:effectLst/>
        </p:spPr>
        <p:txBody>
          <a:bodyPr vert="horz" wrap="square" lIns="93241" tIns="46622" rIns="93241" bIns="46622" numCol="1" anchor="t" anchorCtr="0" compatLnSpc="1">
            <a:prstTxWarp prst="textNoShape">
              <a:avLst/>
            </a:prstTxWarp>
          </a:bodyPr>
          <a:lstStyle>
            <a:lvl1pPr defTabSz="933730">
              <a:spcBef>
                <a:spcPct val="0"/>
              </a:spcBef>
              <a:buFontTx/>
              <a:buNone/>
              <a:defRPr sz="1200">
                <a:solidFill>
                  <a:schemeClr val="tx1"/>
                </a:solidFill>
                <a:latin typeface="Arial" charset="0"/>
              </a:defRPr>
            </a:lvl1pPr>
          </a:lstStyle>
          <a:p>
            <a:endParaRPr lang="en-US" dirty="0"/>
          </a:p>
        </p:txBody>
      </p:sp>
      <p:sp>
        <p:nvSpPr>
          <p:cNvPr id="131075" name="Rectangle 3"/>
          <p:cNvSpPr>
            <a:spLocks noGrp="1" noChangeArrowheads="1"/>
          </p:cNvSpPr>
          <p:nvPr>
            <p:ph type="dt" sz="quarter" idx="1"/>
          </p:nvPr>
        </p:nvSpPr>
        <p:spPr bwMode="auto">
          <a:xfrm>
            <a:off x="5275577" y="0"/>
            <a:ext cx="4033523" cy="351036"/>
          </a:xfrm>
          <a:prstGeom prst="rect">
            <a:avLst/>
          </a:prstGeom>
          <a:noFill/>
          <a:ln w="9525">
            <a:noFill/>
            <a:miter lim="800000"/>
            <a:headEnd/>
            <a:tailEnd/>
          </a:ln>
          <a:effectLst/>
        </p:spPr>
        <p:txBody>
          <a:bodyPr vert="horz" wrap="square" lIns="93241" tIns="46622" rIns="93241" bIns="46622" numCol="1" anchor="t" anchorCtr="0" compatLnSpc="1">
            <a:prstTxWarp prst="textNoShape">
              <a:avLst/>
            </a:prstTxWarp>
          </a:bodyPr>
          <a:lstStyle>
            <a:lvl1pPr algn="r" defTabSz="933730">
              <a:spcBef>
                <a:spcPct val="0"/>
              </a:spcBef>
              <a:buFontTx/>
              <a:buNone/>
              <a:defRPr sz="1200">
                <a:solidFill>
                  <a:schemeClr val="tx1"/>
                </a:solidFill>
                <a:latin typeface="Arial" charset="0"/>
              </a:defRPr>
            </a:lvl1pPr>
          </a:lstStyle>
          <a:p>
            <a:endParaRPr lang="en-US" dirty="0"/>
          </a:p>
        </p:txBody>
      </p:sp>
      <p:sp>
        <p:nvSpPr>
          <p:cNvPr id="131076" name="Rectangle 4"/>
          <p:cNvSpPr>
            <a:spLocks noGrp="1" noChangeArrowheads="1"/>
          </p:cNvSpPr>
          <p:nvPr>
            <p:ph type="ftr" sz="quarter" idx="2"/>
          </p:nvPr>
        </p:nvSpPr>
        <p:spPr bwMode="auto">
          <a:xfrm>
            <a:off x="0" y="6672066"/>
            <a:ext cx="4033523" cy="351035"/>
          </a:xfrm>
          <a:prstGeom prst="rect">
            <a:avLst/>
          </a:prstGeom>
          <a:noFill/>
          <a:ln w="9525">
            <a:noFill/>
            <a:miter lim="800000"/>
            <a:headEnd/>
            <a:tailEnd/>
          </a:ln>
          <a:effectLst/>
        </p:spPr>
        <p:txBody>
          <a:bodyPr vert="horz" wrap="square" lIns="93241" tIns="46622" rIns="93241" bIns="46622" numCol="1" anchor="b" anchorCtr="0" compatLnSpc="1">
            <a:prstTxWarp prst="textNoShape">
              <a:avLst/>
            </a:prstTxWarp>
          </a:bodyPr>
          <a:lstStyle>
            <a:lvl1pPr defTabSz="933730">
              <a:spcBef>
                <a:spcPct val="0"/>
              </a:spcBef>
              <a:buFontTx/>
              <a:buNone/>
              <a:defRPr sz="1200">
                <a:solidFill>
                  <a:schemeClr val="tx1"/>
                </a:solidFill>
                <a:latin typeface="Arial" charset="0"/>
              </a:defRPr>
            </a:lvl1pPr>
          </a:lstStyle>
          <a:p>
            <a:endParaRPr lang="en-US" dirty="0"/>
          </a:p>
        </p:txBody>
      </p:sp>
      <p:sp>
        <p:nvSpPr>
          <p:cNvPr id="131077" name="Rectangle 5"/>
          <p:cNvSpPr>
            <a:spLocks noGrp="1" noChangeArrowheads="1"/>
          </p:cNvSpPr>
          <p:nvPr>
            <p:ph type="sldNum" sz="quarter" idx="3"/>
          </p:nvPr>
        </p:nvSpPr>
        <p:spPr bwMode="auto">
          <a:xfrm>
            <a:off x="5275577" y="6672066"/>
            <a:ext cx="4033523" cy="351035"/>
          </a:xfrm>
          <a:prstGeom prst="rect">
            <a:avLst/>
          </a:prstGeom>
          <a:noFill/>
          <a:ln w="9525">
            <a:noFill/>
            <a:miter lim="800000"/>
            <a:headEnd/>
            <a:tailEnd/>
          </a:ln>
          <a:effectLst/>
        </p:spPr>
        <p:txBody>
          <a:bodyPr vert="horz" wrap="square" lIns="93241" tIns="46622" rIns="93241" bIns="46622" numCol="1" anchor="b" anchorCtr="0" compatLnSpc="1">
            <a:prstTxWarp prst="textNoShape">
              <a:avLst/>
            </a:prstTxWarp>
          </a:bodyPr>
          <a:lstStyle>
            <a:lvl1pPr algn="r" defTabSz="933730">
              <a:spcBef>
                <a:spcPct val="0"/>
              </a:spcBef>
              <a:buFontTx/>
              <a:buNone/>
              <a:defRPr sz="1200">
                <a:solidFill>
                  <a:schemeClr val="tx1"/>
                </a:solidFill>
                <a:latin typeface="Arial" charset="0"/>
              </a:defRPr>
            </a:lvl1pPr>
          </a:lstStyle>
          <a:p>
            <a:fld id="{8C915625-634F-43A9-BFAE-F8FF18CA2E42}" type="slidenum">
              <a:rPr lang="en-US"/>
              <a:pPr/>
              <a:t>‹#›</a:t>
            </a:fld>
            <a:endParaRPr lang="en-US" dirty="0"/>
          </a:p>
        </p:txBody>
      </p:sp>
    </p:spTree>
    <p:extLst>
      <p:ext uri="{BB962C8B-B14F-4D97-AF65-F5344CB8AC3E}">
        <p14:creationId xmlns:p14="http://schemas.microsoft.com/office/powerpoint/2010/main" val="42170487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4033523" cy="351036"/>
          </a:xfrm>
          <a:prstGeom prst="rect">
            <a:avLst/>
          </a:prstGeom>
          <a:noFill/>
          <a:ln w="9525">
            <a:noFill/>
            <a:miter lim="800000"/>
            <a:headEnd/>
            <a:tailEnd/>
          </a:ln>
          <a:effectLst/>
        </p:spPr>
        <p:txBody>
          <a:bodyPr vert="horz" wrap="square" lIns="93241" tIns="46622" rIns="93241" bIns="46622" numCol="1" anchor="t" anchorCtr="0" compatLnSpc="1">
            <a:prstTxWarp prst="textNoShape">
              <a:avLst/>
            </a:prstTxWarp>
          </a:bodyPr>
          <a:lstStyle>
            <a:lvl1pPr defTabSz="933730">
              <a:spcBef>
                <a:spcPct val="0"/>
              </a:spcBef>
              <a:buFontTx/>
              <a:buNone/>
              <a:defRPr sz="1200">
                <a:solidFill>
                  <a:schemeClr val="tx1"/>
                </a:solidFill>
                <a:latin typeface="Arial" charset="0"/>
              </a:defRPr>
            </a:lvl1pPr>
          </a:lstStyle>
          <a:p>
            <a:endParaRPr lang="en-US" dirty="0"/>
          </a:p>
        </p:txBody>
      </p:sp>
      <p:sp>
        <p:nvSpPr>
          <p:cNvPr id="6147" name="Rectangle 3"/>
          <p:cNvSpPr>
            <a:spLocks noGrp="1" noChangeArrowheads="1"/>
          </p:cNvSpPr>
          <p:nvPr>
            <p:ph type="dt" idx="1"/>
          </p:nvPr>
        </p:nvSpPr>
        <p:spPr bwMode="auto">
          <a:xfrm>
            <a:off x="5273472" y="0"/>
            <a:ext cx="4033523" cy="351036"/>
          </a:xfrm>
          <a:prstGeom prst="rect">
            <a:avLst/>
          </a:prstGeom>
          <a:noFill/>
          <a:ln w="9525">
            <a:noFill/>
            <a:miter lim="800000"/>
            <a:headEnd/>
            <a:tailEnd/>
          </a:ln>
          <a:effectLst/>
        </p:spPr>
        <p:txBody>
          <a:bodyPr vert="horz" wrap="square" lIns="93241" tIns="46622" rIns="93241" bIns="46622" numCol="1" anchor="t" anchorCtr="0" compatLnSpc="1">
            <a:prstTxWarp prst="textNoShape">
              <a:avLst/>
            </a:prstTxWarp>
          </a:bodyPr>
          <a:lstStyle>
            <a:lvl1pPr algn="r" defTabSz="933730">
              <a:spcBef>
                <a:spcPct val="0"/>
              </a:spcBef>
              <a:buFontTx/>
              <a:buNone/>
              <a:defRPr sz="1200">
                <a:solidFill>
                  <a:schemeClr val="tx1"/>
                </a:solidFill>
                <a:latin typeface="Arial" charset="0"/>
              </a:defRPr>
            </a:lvl1pPr>
          </a:lstStyle>
          <a:p>
            <a:endParaRPr lang="en-US" dirty="0"/>
          </a:p>
        </p:txBody>
      </p:sp>
      <p:sp>
        <p:nvSpPr>
          <p:cNvPr id="6148" name="Rectangle 4"/>
          <p:cNvSpPr>
            <a:spLocks noGrp="1" noRot="1" noChangeAspect="1" noChangeArrowheads="1" noTextEdit="1"/>
          </p:cNvSpPr>
          <p:nvPr>
            <p:ph type="sldImg" idx="2"/>
          </p:nvPr>
        </p:nvSpPr>
        <p:spPr bwMode="auto">
          <a:xfrm>
            <a:off x="2320925" y="525463"/>
            <a:ext cx="4681538" cy="2633662"/>
          </a:xfrm>
          <a:prstGeom prst="rect">
            <a:avLst/>
          </a:prstGeom>
          <a:noFill/>
          <a:ln w="9525">
            <a:solidFill>
              <a:srgbClr val="000000"/>
            </a:solidFill>
            <a:miter lim="800000"/>
            <a:headEnd/>
            <a:tailEnd/>
          </a:ln>
          <a:effectLst/>
        </p:spPr>
      </p:sp>
      <p:sp>
        <p:nvSpPr>
          <p:cNvPr id="6149" name="Rectangle 5"/>
          <p:cNvSpPr>
            <a:spLocks noGrp="1" noChangeArrowheads="1"/>
          </p:cNvSpPr>
          <p:nvPr>
            <p:ph type="body" sz="quarter" idx="3"/>
          </p:nvPr>
        </p:nvSpPr>
        <p:spPr bwMode="auto">
          <a:xfrm>
            <a:off x="928385" y="3335434"/>
            <a:ext cx="7452333" cy="3161713"/>
          </a:xfrm>
          <a:prstGeom prst="rect">
            <a:avLst/>
          </a:prstGeom>
          <a:noFill/>
          <a:ln w="9525">
            <a:noFill/>
            <a:miter lim="800000"/>
            <a:headEnd/>
            <a:tailEnd/>
          </a:ln>
          <a:effectLst/>
        </p:spPr>
        <p:txBody>
          <a:bodyPr vert="horz" wrap="square" lIns="93241" tIns="46622" rIns="93241" bIns="46622"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150" name="Rectangle 6"/>
          <p:cNvSpPr>
            <a:spLocks noGrp="1" noChangeArrowheads="1"/>
          </p:cNvSpPr>
          <p:nvPr>
            <p:ph type="ftr" sz="quarter" idx="4"/>
          </p:nvPr>
        </p:nvSpPr>
        <p:spPr bwMode="auto">
          <a:xfrm>
            <a:off x="0" y="6670867"/>
            <a:ext cx="4033523" cy="351036"/>
          </a:xfrm>
          <a:prstGeom prst="rect">
            <a:avLst/>
          </a:prstGeom>
          <a:noFill/>
          <a:ln w="9525">
            <a:noFill/>
            <a:miter lim="800000"/>
            <a:headEnd/>
            <a:tailEnd/>
          </a:ln>
          <a:effectLst/>
        </p:spPr>
        <p:txBody>
          <a:bodyPr vert="horz" wrap="square" lIns="93241" tIns="46622" rIns="93241" bIns="46622" numCol="1" anchor="b" anchorCtr="0" compatLnSpc="1">
            <a:prstTxWarp prst="textNoShape">
              <a:avLst/>
            </a:prstTxWarp>
          </a:bodyPr>
          <a:lstStyle>
            <a:lvl1pPr defTabSz="933730">
              <a:spcBef>
                <a:spcPct val="0"/>
              </a:spcBef>
              <a:buFontTx/>
              <a:buNone/>
              <a:defRPr sz="1200">
                <a:solidFill>
                  <a:schemeClr val="tx1"/>
                </a:solidFill>
                <a:latin typeface="Arial" charset="0"/>
              </a:defRPr>
            </a:lvl1pPr>
          </a:lstStyle>
          <a:p>
            <a:endParaRPr lang="en-US" dirty="0"/>
          </a:p>
        </p:txBody>
      </p:sp>
      <p:sp>
        <p:nvSpPr>
          <p:cNvPr id="6151" name="Rectangle 7"/>
          <p:cNvSpPr>
            <a:spLocks noGrp="1" noChangeArrowheads="1"/>
          </p:cNvSpPr>
          <p:nvPr>
            <p:ph type="sldNum" sz="quarter" idx="5"/>
          </p:nvPr>
        </p:nvSpPr>
        <p:spPr bwMode="auto">
          <a:xfrm>
            <a:off x="5273472" y="6670867"/>
            <a:ext cx="4033523" cy="351036"/>
          </a:xfrm>
          <a:prstGeom prst="rect">
            <a:avLst/>
          </a:prstGeom>
          <a:noFill/>
          <a:ln w="9525">
            <a:noFill/>
            <a:miter lim="800000"/>
            <a:headEnd/>
            <a:tailEnd/>
          </a:ln>
          <a:effectLst/>
        </p:spPr>
        <p:txBody>
          <a:bodyPr vert="horz" wrap="square" lIns="93241" tIns="46622" rIns="93241" bIns="46622" numCol="1" anchor="b" anchorCtr="0" compatLnSpc="1">
            <a:prstTxWarp prst="textNoShape">
              <a:avLst/>
            </a:prstTxWarp>
          </a:bodyPr>
          <a:lstStyle>
            <a:lvl1pPr algn="r" defTabSz="933730">
              <a:spcBef>
                <a:spcPct val="0"/>
              </a:spcBef>
              <a:buFontTx/>
              <a:buNone/>
              <a:defRPr sz="1200">
                <a:solidFill>
                  <a:schemeClr val="tx1"/>
                </a:solidFill>
                <a:latin typeface="Arial" charset="0"/>
              </a:defRPr>
            </a:lvl1pPr>
          </a:lstStyle>
          <a:p>
            <a:fld id="{F6AACC46-C279-443F-B556-4A2B318B4903}" type="slidenum">
              <a:rPr lang="en-US"/>
              <a:pPr/>
              <a:t>‹#›</a:t>
            </a:fld>
            <a:endParaRPr lang="en-US" dirty="0"/>
          </a:p>
        </p:txBody>
      </p:sp>
    </p:spTree>
    <p:extLst>
      <p:ext uri="{BB962C8B-B14F-4D97-AF65-F5344CB8AC3E}">
        <p14:creationId xmlns:p14="http://schemas.microsoft.com/office/powerpoint/2010/main" val="298455310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AACC46-C279-443F-B556-4A2B318B4903}" type="slidenum">
              <a:rPr lang="en-US" smtClean="0"/>
              <a:pPr/>
              <a:t>3</a:t>
            </a:fld>
            <a:endParaRPr lang="en-US" dirty="0"/>
          </a:p>
        </p:txBody>
      </p:sp>
    </p:spTree>
    <p:extLst>
      <p:ext uri="{BB962C8B-B14F-4D97-AF65-F5344CB8AC3E}">
        <p14:creationId xmlns:p14="http://schemas.microsoft.com/office/powerpoint/2010/main" val="31779404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SAWS PE slides</a:t>
            </a:r>
          </a:p>
        </p:txBody>
      </p:sp>
      <p:sp>
        <p:nvSpPr>
          <p:cNvPr id="4" name="Slide Number Placeholder 3"/>
          <p:cNvSpPr>
            <a:spLocks noGrp="1"/>
          </p:cNvSpPr>
          <p:nvPr>
            <p:ph type="sldNum" sz="quarter" idx="10"/>
          </p:nvPr>
        </p:nvSpPr>
        <p:spPr/>
        <p:txBody>
          <a:bodyPr/>
          <a:lstStyle/>
          <a:p>
            <a:fld id="{F6AACC46-C279-443F-B556-4A2B318B4903}" type="slidenum">
              <a:rPr lang="en-US" smtClean="0"/>
              <a:pPr/>
              <a:t>21</a:t>
            </a:fld>
            <a:endParaRPr lang="en-US" dirty="0"/>
          </a:p>
        </p:txBody>
      </p:sp>
    </p:spTree>
    <p:extLst>
      <p:ext uri="{BB962C8B-B14F-4D97-AF65-F5344CB8AC3E}">
        <p14:creationId xmlns:p14="http://schemas.microsoft.com/office/powerpoint/2010/main" val="15797364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SAWS PE slides</a:t>
            </a:r>
          </a:p>
        </p:txBody>
      </p:sp>
      <p:sp>
        <p:nvSpPr>
          <p:cNvPr id="4" name="Slide Number Placeholder 3"/>
          <p:cNvSpPr>
            <a:spLocks noGrp="1"/>
          </p:cNvSpPr>
          <p:nvPr>
            <p:ph type="sldNum" sz="quarter" idx="10"/>
          </p:nvPr>
        </p:nvSpPr>
        <p:spPr/>
        <p:txBody>
          <a:bodyPr/>
          <a:lstStyle/>
          <a:p>
            <a:fld id="{F6AACC46-C279-443F-B556-4A2B318B4903}" type="slidenum">
              <a:rPr lang="en-US" smtClean="0"/>
              <a:pPr/>
              <a:t>22</a:t>
            </a:fld>
            <a:endParaRPr lang="en-US" dirty="0"/>
          </a:p>
        </p:txBody>
      </p:sp>
    </p:spTree>
    <p:extLst>
      <p:ext uri="{BB962C8B-B14F-4D97-AF65-F5344CB8AC3E}">
        <p14:creationId xmlns:p14="http://schemas.microsoft.com/office/powerpoint/2010/main" val="24823907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SAWS PE slides</a:t>
            </a:r>
          </a:p>
        </p:txBody>
      </p:sp>
      <p:sp>
        <p:nvSpPr>
          <p:cNvPr id="4" name="Slide Number Placeholder 3"/>
          <p:cNvSpPr>
            <a:spLocks noGrp="1"/>
          </p:cNvSpPr>
          <p:nvPr>
            <p:ph type="sldNum" sz="quarter" idx="10"/>
          </p:nvPr>
        </p:nvSpPr>
        <p:spPr/>
        <p:txBody>
          <a:bodyPr/>
          <a:lstStyle/>
          <a:p>
            <a:fld id="{F6AACC46-C279-443F-B556-4A2B318B4903}" type="slidenum">
              <a:rPr lang="en-US" smtClean="0"/>
              <a:pPr/>
              <a:t>23</a:t>
            </a:fld>
            <a:endParaRPr lang="en-US" dirty="0"/>
          </a:p>
        </p:txBody>
      </p:sp>
    </p:spTree>
    <p:extLst>
      <p:ext uri="{BB962C8B-B14F-4D97-AF65-F5344CB8AC3E}">
        <p14:creationId xmlns:p14="http://schemas.microsoft.com/office/powerpoint/2010/main" val="1695236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AACC46-C279-443F-B556-4A2B318B4903}" type="slidenum">
              <a:rPr lang="en-US" smtClean="0"/>
              <a:pPr/>
              <a:t>5</a:t>
            </a:fld>
            <a:endParaRPr lang="en-US" dirty="0"/>
          </a:p>
        </p:txBody>
      </p:sp>
    </p:spTree>
    <p:extLst>
      <p:ext uri="{BB962C8B-B14F-4D97-AF65-F5344CB8AC3E}">
        <p14:creationId xmlns:p14="http://schemas.microsoft.com/office/powerpoint/2010/main" val="24818305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charset="0"/>
                <a:ea typeface="+mn-ea"/>
                <a:cs typeface="+mn-cs"/>
              </a:rPr>
              <a:t>Contracting</a:t>
            </a:r>
            <a:endParaRPr lang="en-US" dirty="0"/>
          </a:p>
        </p:txBody>
      </p:sp>
      <p:sp>
        <p:nvSpPr>
          <p:cNvPr id="4" name="Slide Number Placeholder 3"/>
          <p:cNvSpPr>
            <a:spLocks noGrp="1"/>
          </p:cNvSpPr>
          <p:nvPr>
            <p:ph type="sldNum" sz="quarter" idx="10"/>
          </p:nvPr>
        </p:nvSpPr>
        <p:spPr/>
        <p:txBody>
          <a:bodyPr/>
          <a:lstStyle/>
          <a:p>
            <a:fld id="{F6AACC46-C279-443F-B556-4A2B318B4903}" type="slidenum">
              <a:rPr lang="en-US" smtClean="0"/>
              <a:pPr/>
              <a:t>6</a:t>
            </a:fld>
            <a:endParaRPr lang="en-US" dirty="0"/>
          </a:p>
        </p:txBody>
      </p:sp>
    </p:spTree>
    <p:extLst>
      <p:ext uri="{BB962C8B-B14F-4D97-AF65-F5344CB8AC3E}">
        <p14:creationId xmlns:p14="http://schemas.microsoft.com/office/powerpoint/2010/main" val="40466222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charset="0"/>
                <a:ea typeface="+mn-ea"/>
                <a:cs typeface="+mn-cs"/>
              </a:rPr>
              <a:t>SMWB</a:t>
            </a:r>
            <a:endParaRPr lang="en-US" dirty="0"/>
          </a:p>
        </p:txBody>
      </p:sp>
      <p:sp>
        <p:nvSpPr>
          <p:cNvPr id="4" name="Slide Number Placeholder 3"/>
          <p:cNvSpPr>
            <a:spLocks noGrp="1"/>
          </p:cNvSpPr>
          <p:nvPr>
            <p:ph type="sldNum" sz="quarter" idx="10"/>
          </p:nvPr>
        </p:nvSpPr>
        <p:spPr/>
        <p:txBody>
          <a:bodyPr/>
          <a:lstStyle/>
          <a:p>
            <a:fld id="{F6AACC46-C279-443F-B556-4A2B318B4903}" type="slidenum">
              <a:rPr lang="en-US" smtClean="0"/>
              <a:pPr/>
              <a:t>8</a:t>
            </a:fld>
            <a:endParaRPr lang="en-US" dirty="0"/>
          </a:p>
        </p:txBody>
      </p:sp>
    </p:spTree>
    <p:extLst>
      <p:ext uri="{BB962C8B-B14F-4D97-AF65-F5344CB8AC3E}">
        <p14:creationId xmlns:p14="http://schemas.microsoft.com/office/powerpoint/2010/main" val="16377620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AACC46-C279-443F-B556-4A2B318B4903}" type="slidenum">
              <a:rPr lang="en-US" smtClean="0"/>
              <a:pPr/>
              <a:t>15</a:t>
            </a:fld>
            <a:endParaRPr lang="en-US" dirty="0"/>
          </a:p>
        </p:txBody>
      </p:sp>
    </p:spTree>
    <p:extLst>
      <p:ext uri="{BB962C8B-B14F-4D97-AF65-F5344CB8AC3E}">
        <p14:creationId xmlns:p14="http://schemas.microsoft.com/office/powerpoint/2010/main" val="21344478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SAWS PE slides</a:t>
            </a:r>
          </a:p>
        </p:txBody>
      </p:sp>
      <p:sp>
        <p:nvSpPr>
          <p:cNvPr id="4" name="Slide Number Placeholder 3"/>
          <p:cNvSpPr>
            <a:spLocks noGrp="1"/>
          </p:cNvSpPr>
          <p:nvPr>
            <p:ph type="sldNum" sz="quarter" idx="10"/>
          </p:nvPr>
        </p:nvSpPr>
        <p:spPr/>
        <p:txBody>
          <a:bodyPr/>
          <a:lstStyle/>
          <a:p>
            <a:fld id="{F6AACC46-C279-443F-B556-4A2B318B4903}" type="slidenum">
              <a:rPr lang="en-US" smtClean="0"/>
              <a:pPr/>
              <a:t>16</a:t>
            </a:fld>
            <a:endParaRPr lang="en-US" dirty="0"/>
          </a:p>
        </p:txBody>
      </p:sp>
    </p:spTree>
    <p:extLst>
      <p:ext uri="{BB962C8B-B14F-4D97-AF65-F5344CB8AC3E}">
        <p14:creationId xmlns:p14="http://schemas.microsoft.com/office/powerpoint/2010/main" val="15754972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SAWS PE slides</a:t>
            </a:r>
          </a:p>
        </p:txBody>
      </p:sp>
      <p:sp>
        <p:nvSpPr>
          <p:cNvPr id="4" name="Slide Number Placeholder 3"/>
          <p:cNvSpPr>
            <a:spLocks noGrp="1"/>
          </p:cNvSpPr>
          <p:nvPr>
            <p:ph type="sldNum" sz="quarter" idx="10"/>
          </p:nvPr>
        </p:nvSpPr>
        <p:spPr/>
        <p:txBody>
          <a:bodyPr/>
          <a:lstStyle/>
          <a:p>
            <a:fld id="{F6AACC46-C279-443F-B556-4A2B318B4903}" type="slidenum">
              <a:rPr lang="en-US" smtClean="0"/>
              <a:pPr/>
              <a:t>18</a:t>
            </a:fld>
            <a:endParaRPr lang="en-US" dirty="0"/>
          </a:p>
        </p:txBody>
      </p:sp>
    </p:spTree>
    <p:extLst>
      <p:ext uri="{BB962C8B-B14F-4D97-AF65-F5344CB8AC3E}">
        <p14:creationId xmlns:p14="http://schemas.microsoft.com/office/powerpoint/2010/main" val="9588875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SAWS PE slides</a:t>
            </a:r>
          </a:p>
        </p:txBody>
      </p:sp>
      <p:sp>
        <p:nvSpPr>
          <p:cNvPr id="4" name="Slide Number Placeholder 3"/>
          <p:cNvSpPr>
            <a:spLocks noGrp="1"/>
          </p:cNvSpPr>
          <p:nvPr>
            <p:ph type="sldNum" sz="quarter" idx="10"/>
          </p:nvPr>
        </p:nvSpPr>
        <p:spPr/>
        <p:txBody>
          <a:bodyPr/>
          <a:lstStyle/>
          <a:p>
            <a:fld id="{F6AACC46-C279-443F-B556-4A2B318B4903}" type="slidenum">
              <a:rPr lang="en-US" smtClean="0"/>
              <a:pPr/>
              <a:t>19</a:t>
            </a:fld>
            <a:endParaRPr lang="en-US" dirty="0"/>
          </a:p>
        </p:txBody>
      </p:sp>
    </p:spTree>
    <p:extLst>
      <p:ext uri="{BB962C8B-B14F-4D97-AF65-F5344CB8AC3E}">
        <p14:creationId xmlns:p14="http://schemas.microsoft.com/office/powerpoint/2010/main" val="31811443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SAWS PE slides</a:t>
            </a:r>
          </a:p>
        </p:txBody>
      </p:sp>
      <p:sp>
        <p:nvSpPr>
          <p:cNvPr id="4" name="Slide Number Placeholder 3"/>
          <p:cNvSpPr>
            <a:spLocks noGrp="1"/>
          </p:cNvSpPr>
          <p:nvPr>
            <p:ph type="sldNum" sz="quarter" idx="10"/>
          </p:nvPr>
        </p:nvSpPr>
        <p:spPr/>
        <p:txBody>
          <a:bodyPr/>
          <a:lstStyle/>
          <a:p>
            <a:fld id="{F6AACC46-C279-443F-B556-4A2B318B4903}" type="slidenum">
              <a:rPr lang="en-US" smtClean="0"/>
              <a:pPr/>
              <a:t>20</a:t>
            </a:fld>
            <a:endParaRPr lang="en-US" dirty="0"/>
          </a:p>
        </p:txBody>
      </p:sp>
    </p:spTree>
    <p:extLst>
      <p:ext uri="{BB962C8B-B14F-4D97-AF65-F5344CB8AC3E}">
        <p14:creationId xmlns:p14="http://schemas.microsoft.com/office/powerpoint/2010/main" val="33304934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Text Box 19"/>
          <p:cNvSpPr txBox="1">
            <a:spLocks noChangeArrowheads="1"/>
          </p:cNvSpPr>
          <p:nvPr userDrawn="1"/>
        </p:nvSpPr>
        <p:spPr bwMode="auto">
          <a:xfrm>
            <a:off x="326600" y="1088059"/>
            <a:ext cx="5910159" cy="5078313"/>
          </a:xfrm>
          <a:prstGeom prst="rect">
            <a:avLst/>
          </a:prstGeom>
          <a:noFill/>
          <a:ln w="28575" algn="ctr">
            <a:noFill/>
            <a:miter lim="800000"/>
            <a:headEnd/>
            <a:tailEnd/>
          </a:ln>
          <a:effectLst/>
        </p:spPr>
        <p:txBody>
          <a:bodyPr wrap="square">
            <a:spAutoFit/>
          </a:bodyPr>
          <a:lstStyle/>
          <a:p>
            <a:pPr marL="342900" indent="-342900" algn="l">
              <a:lnSpc>
                <a:spcPct val="70000"/>
              </a:lnSpc>
              <a:spcBef>
                <a:spcPct val="50000"/>
              </a:spcBef>
              <a:buFontTx/>
              <a:buNone/>
            </a:pPr>
            <a:endParaRPr lang="en-US" sz="2400" b="0" dirty="0">
              <a:solidFill>
                <a:schemeClr val="bg1"/>
              </a:solidFill>
              <a:latin typeface="Gill Sans MT" panose="020B0502020104020203" pitchFamily="34" charset="0"/>
            </a:endParaRPr>
          </a:p>
          <a:p>
            <a:pPr marL="342900" indent="-342900" algn="l">
              <a:lnSpc>
                <a:spcPct val="70000"/>
              </a:lnSpc>
              <a:spcBef>
                <a:spcPct val="50000"/>
              </a:spcBef>
              <a:buFontTx/>
              <a:buNone/>
            </a:pPr>
            <a:endParaRPr lang="en-US" sz="2400" b="0" dirty="0">
              <a:solidFill>
                <a:schemeClr val="bg1"/>
              </a:solidFill>
              <a:latin typeface="Gill Sans MT" panose="020B0502020104020203" pitchFamily="34" charset="0"/>
            </a:endParaRPr>
          </a:p>
          <a:p>
            <a:pPr marL="342900" indent="-342900" algn="l">
              <a:lnSpc>
                <a:spcPct val="70000"/>
              </a:lnSpc>
              <a:spcBef>
                <a:spcPct val="50000"/>
              </a:spcBef>
              <a:buFontTx/>
              <a:buNone/>
            </a:pPr>
            <a:r>
              <a:rPr lang="en-US" sz="2400" b="0" dirty="0">
                <a:solidFill>
                  <a:schemeClr val="bg1"/>
                </a:solidFill>
                <a:latin typeface="Gill Sans MT" panose="020B0502020104020203" pitchFamily="34" charset="0"/>
              </a:rPr>
              <a:t>Joshua Garcia, P.E.</a:t>
            </a:r>
          </a:p>
          <a:p>
            <a:pPr marL="342900" indent="-342900" algn="l">
              <a:lnSpc>
                <a:spcPct val="70000"/>
              </a:lnSpc>
              <a:spcBef>
                <a:spcPct val="50000"/>
              </a:spcBef>
              <a:buFontTx/>
              <a:buNone/>
            </a:pPr>
            <a:r>
              <a:rPr lang="en-US" sz="1800" dirty="0">
                <a:solidFill>
                  <a:schemeClr val="accent5">
                    <a:lumMod val="40000"/>
                    <a:lumOff val="60000"/>
                  </a:schemeClr>
                </a:solidFill>
                <a:latin typeface="Gill Sans MT" panose="020B0502020104020203" pitchFamily="34" charset="0"/>
              </a:rPr>
              <a:t>Pipelines</a:t>
            </a:r>
            <a:endParaRPr lang="en-US" sz="200" dirty="0">
              <a:solidFill>
                <a:schemeClr val="accent5">
                  <a:lumMod val="40000"/>
                  <a:lumOff val="60000"/>
                </a:schemeClr>
              </a:solidFill>
              <a:latin typeface="Gill Sans MT" panose="020B0502020104020203" pitchFamily="34" charset="0"/>
            </a:endParaRPr>
          </a:p>
          <a:p>
            <a:pPr marL="342900" indent="-342900" algn="l">
              <a:lnSpc>
                <a:spcPct val="70000"/>
              </a:lnSpc>
              <a:spcBef>
                <a:spcPct val="50000"/>
              </a:spcBef>
              <a:buFontTx/>
              <a:buNone/>
            </a:pPr>
            <a:endParaRPr lang="en-US" sz="200" dirty="0">
              <a:solidFill>
                <a:schemeClr val="accent5">
                  <a:lumMod val="40000"/>
                  <a:lumOff val="60000"/>
                </a:schemeClr>
              </a:solidFill>
              <a:latin typeface="Gill Sans MT" panose="020B0502020104020203" pitchFamily="34" charset="0"/>
            </a:endParaRPr>
          </a:p>
          <a:p>
            <a:pPr marL="342900" indent="-342900" algn="l">
              <a:lnSpc>
                <a:spcPct val="70000"/>
              </a:lnSpc>
              <a:spcBef>
                <a:spcPct val="50000"/>
              </a:spcBef>
              <a:buFontTx/>
              <a:buNone/>
            </a:pPr>
            <a:r>
              <a:rPr lang="en-US" sz="2400" b="0" dirty="0">
                <a:solidFill>
                  <a:schemeClr val="bg1"/>
                </a:solidFill>
                <a:latin typeface="Gill Sans MT" panose="020B0502020104020203" pitchFamily="34" charset="0"/>
              </a:rPr>
              <a:t>Roxanne Lockhart</a:t>
            </a:r>
          </a:p>
          <a:p>
            <a:pPr marL="342900" indent="-342900" algn="l">
              <a:lnSpc>
                <a:spcPct val="70000"/>
              </a:lnSpc>
              <a:spcBef>
                <a:spcPct val="50000"/>
              </a:spcBef>
              <a:buFontTx/>
              <a:buNone/>
            </a:pPr>
            <a:r>
              <a:rPr lang="en-US" sz="1800" dirty="0">
                <a:solidFill>
                  <a:schemeClr val="accent5">
                    <a:lumMod val="40000"/>
                    <a:lumOff val="60000"/>
                  </a:schemeClr>
                </a:solidFill>
                <a:latin typeface="Gill Sans MT" panose="020B0502020104020203" pitchFamily="34" charset="0"/>
              </a:rPr>
              <a:t>Contract Administrator</a:t>
            </a:r>
          </a:p>
          <a:p>
            <a:pPr marL="342900" indent="-342900" algn="l">
              <a:lnSpc>
                <a:spcPct val="70000"/>
              </a:lnSpc>
              <a:spcBef>
                <a:spcPct val="50000"/>
              </a:spcBef>
              <a:buFontTx/>
              <a:buNone/>
            </a:pPr>
            <a:endParaRPr lang="en-US" sz="200" dirty="0">
              <a:solidFill>
                <a:schemeClr val="accent5">
                  <a:lumMod val="40000"/>
                  <a:lumOff val="60000"/>
                </a:schemeClr>
              </a:solidFill>
              <a:latin typeface="Gill Sans MT" panose="020B0502020104020203" pitchFamily="34" charset="0"/>
            </a:endParaRPr>
          </a:p>
          <a:p>
            <a:pPr marL="342900" indent="-342900" algn="l">
              <a:lnSpc>
                <a:spcPct val="70000"/>
              </a:lnSpc>
              <a:spcBef>
                <a:spcPct val="50000"/>
              </a:spcBef>
              <a:buFontTx/>
              <a:buNone/>
            </a:pPr>
            <a:endParaRPr lang="en-US" sz="200" dirty="0">
              <a:solidFill>
                <a:schemeClr val="accent5">
                  <a:lumMod val="40000"/>
                  <a:lumOff val="60000"/>
                </a:schemeClr>
              </a:solidFill>
              <a:latin typeface="Gill Sans MT" panose="020B0502020104020203" pitchFamily="34" charset="0"/>
            </a:endParaRPr>
          </a:p>
          <a:p>
            <a:pPr marL="342900" marR="0" lvl="0" indent="-342900" algn="l" defTabSz="914400" rtl="0" eaLnBrk="1" fontAlgn="base" latinLnBrk="0" hangingPunct="1">
              <a:lnSpc>
                <a:spcPct val="70000"/>
              </a:lnSpc>
              <a:spcBef>
                <a:spcPct val="50000"/>
              </a:spcBef>
              <a:spcAft>
                <a:spcPct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Gill Sans MT" panose="020B0502020104020203" pitchFamily="34" charset="0"/>
                <a:ea typeface="+mn-ea"/>
                <a:cs typeface="+mn-cs"/>
              </a:rPr>
              <a:t>Marisol V. Robles</a:t>
            </a:r>
          </a:p>
          <a:p>
            <a:pPr marL="342900" marR="0" lvl="0" indent="-342900" algn="l" defTabSz="914400" rtl="0" eaLnBrk="1" fontAlgn="base" latinLnBrk="0" hangingPunct="1">
              <a:lnSpc>
                <a:spcPct val="7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4BACC6">
                    <a:lumMod val="40000"/>
                    <a:lumOff val="60000"/>
                  </a:srgbClr>
                </a:solidFill>
                <a:effectLst/>
                <a:uLnTx/>
                <a:uFillTx/>
                <a:latin typeface="Gill Sans MT" panose="020B0502020104020203" pitchFamily="34" charset="0"/>
                <a:ea typeface="+mn-ea"/>
                <a:cs typeface="+mn-cs"/>
              </a:rPr>
              <a:t>SMWVB Program Manager</a:t>
            </a:r>
            <a:endParaRPr lang="en-US" sz="1800" dirty="0">
              <a:solidFill>
                <a:schemeClr val="accent5">
                  <a:lumMod val="40000"/>
                  <a:lumOff val="60000"/>
                </a:schemeClr>
              </a:solidFill>
              <a:latin typeface="Gill Sans MT" panose="020B0502020104020203" pitchFamily="34" charset="0"/>
            </a:endParaRPr>
          </a:p>
          <a:p>
            <a:pPr marL="342900" indent="-342900" algn="l">
              <a:lnSpc>
                <a:spcPct val="70000"/>
              </a:lnSpc>
              <a:spcBef>
                <a:spcPct val="50000"/>
              </a:spcBef>
              <a:buFontTx/>
              <a:buNone/>
            </a:pPr>
            <a:endParaRPr lang="en-US" sz="1800" dirty="0">
              <a:solidFill>
                <a:schemeClr val="accent5">
                  <a:lumMod val="40000"/>
                  <a:lumOff val="60000"/>
                </a:schemeClr>
              </a:solidFill>
              <a:latin typeface="Gill Sans MT" panose="020B0502020104020203" pitchFamily="34" charset="0"/>
            </a:endParaRPr>
          </a:p>
          <a:p>
            <a:pPr marL="342900" indent="-342900" algn="l">
              <a:lnSpc>
                <a:spcPct val="70000"/>
              </a:lnSpc>
              <a:spcBef>
                <a:spcPct val="50000"/>
              </a:spcBef>
              <a:buFontTx/>
              <a:buNone/>
            </a:pPr>
            <a:endParaRPr lang="en-US" sz="1800" dirty="0">
              <a:solidFill>
                <a:schemeClr val="accent5">
                  <a:lumMod val="40000"/>
                  <a:lumOff val="60000"/>
                </a:schemeClr>
              </a:solidFill>
              <a:latin typeface="Gill Sans MT" panose="020B0502020104020203" pitchFamily="34" charset="0"/>
            </a:endParaRPr>
          </a:p>
          <a:p>
            <a:pPr marL="342900" indent="-342900" algn="l">
              <a:lnSpc>
                <a:spcPct val="70000"/>
              </a:lnSpc>
              <a:spcBef>
                <a:spcPct val="50000"/>
              </a:spcBef>
              <a:buFontTx/>
              <a:buNone/>
            </a:pPr>
            <a:endParaRPr lang="en-US" sz="1800" dirty="0">
              <a:solidFill>
                <a:schemeClr val="accent5">
                  <a:lumMod val="40000"/>
                  <a:lumOff val="60000"/>
                </a:schemeClr>
              </a:solidFill>
              <a:latin typeface="Gill Sans MT" panose="020B0502020104020203" pitchFamily="34" charset="0"/>
            </a:endParaRPr>
          </a:p>
          <a:p>
            <a:pPr marL="342900" indent="-342900" algn="l">
              <a:lnSpc>
                <a:spcPct val="70000"/>
              </a:lnSpc>
              <a:spcBef>
                <a:spcPct val="50000"/>
              </a:spcBef>
              <a:buFontTx/>
              <a:buNone/>
            </a:pPr>
            <a:endParaRPr lang="en-US" sz="800" dirty="0">
              <a:solidFill>
                <a:schemeClr val="accent5">
                  <a:lumMod val="40000"/>
                  <a:lumOff val="60000"/>
                </a:schemeClr>
              </a:solidFill>
              <a:latin typeface="Gill Sans MT" panose="020B0502020104020203" pitchFamily="34" charset="0"/>
            </a:endParaRPr>
          </a:p>
          <a:p>
            <a:pPr marL="342900" indent="-342900" algn="l">
              <a:lnSpc>
                <a:spcPct val="70000"/>
              </a:lnSpc>
              <a:spcBef>
                <a:spcPct val="50000"/>
              </a:spcBef>
              <a:buFontTx/>
              <a:buNone/>
            </a:pPr>
            <a:endParaRPr lang="en-US" sz="1800" dirty="0">
              <a:solidFill>
                <a:schemeClr val="accent5">
                  <a:lumMod val="40000"/>
                  <a:lumOff val="60000"/>
                </a:schemeClr>
              </a:solidFill>
              <a:latin typeface="Gill Sans MT" panose="020B0502020104020203" pitchFamily="34" charset="0"/>
            </a:endParaRPr>
          </a:p>
          <a:p>
            <a:pPr marL="342900" indent="-342900" algn="l">
              <a:lnSpc>
                <a:spcPct val="70000"/>
              </a:lnSpc>
              <a:spcBef>
                <a:spcPct val="50000"/>
              </a:spcBef>
              <a:buFontTx/>
              <a:buNone/>
            </a:pPr>
            <a:endParaRPr lang="en-US" sz="1800" dirty="0">
              <a:solidFill>
                <a:schemeClr val="accent5">
                  <a:lumMod val="40000"/>
                  <a:lumOff val="60000"/>
                </a:schemeClr>
              </a:solidFill>
              <a:latin typeface="Gill Sans MT" panose="020B0502020104020203" pitchFamily="34" charset="0"/>
            </a:endParaRPr>
          </a:p>
        </p:txBody>
      </p:sp>
      <p:sp>
        <p:nvSpPr>
          <p:cNvPr id="4" name="Title Placeholder 1"/>
          <p:cNvSpPr txBox="1">
            <a:spLocks/>
          </p:cNvSpPr>
          <p:nvPr userDrawn="1"/>
        </p:nvSpPr>
        <p:spPr>
          <a:xfrm>
            <a:off x="452510" y="1"/>
            <a:ext cx="11286068" cy="1692773"/>
          </a:xfrm>
          <a:prstGeom prst="rect">
            <a:avLst/>
          </a:prstGeom>
        </p:spPr>
        <p:txBody>
          <a:bodyPr vert="horz" lIns="91440" tIns="45720" rIns="91440" bIns="45720" rtlCol="0" anchor="ctr" anchorCtr="0">
            <a:noAutofit/>
          </a:bodyPr>
          <a:lstStyle>
            <a:lvl1pPr>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a:ln>
                  <a:noFill/>
                </a:ln>
                <a:solidFill>
                  <a:schemeClr val="bg1"/>
                </a:solidFill>
                <a:effectLst>
                  <a:outerShdw blurRad="50800" dist="38100" dir="2700000" algn="tl" rotWithShape="0">
                    <a:prstClr val="black">
                      <a:alpha val="40000"/>
                    </a:prstClr>
                  </a:outerShdw>
                </a:effectLst>
                <a:uLnTx/>
                <a:uFillTx/>
                <a:latin typeface="Gill Sans MT" panose="020B0502020104020203" pitchFamily="34" charset="0"/>
                <a:ea typeface="+mj-ea"/>
                <a:cs typeface="+mj-cs"/>
              </a:rPr>
              <a:t>BPC Small Diameter Central </a:t>
            </a:r>
            <a:r>
              <a:rPr kumimoji="0" lang="en-US" sz="4400" b="0" i="0" u="none" strike="noStrike" kern="1200" cap="none" spc="0" normalizeH="0" baseline="0" noProof="0" dirty="0" err="1">
                <a:ln>
                  <a:noFill/>
                </a:ln>
                <a:solidFill>
                  <a:schemeClr val="bg1"/>
                </a:solidFill>
                <a:effectLst>
                  <a:outerShdw blurRad="50800" dist="38100" dir="2700000" algn="tl" rotWithShape="0">
                    <a:prstClr val="black">
                      <a:alpha val="40000"/>
                    </a:prstClr>
                  </a:outerShdw>
                </a:effectLst>
                <a:uLnTx/>
                <a:uFillTx/>
                <a:latin typeface="Gill Sans MT" panose="020B0502020104020203" pitchFamily="34" charset="0"/>
                <a:ea typeface="+mj-ea"/>
                <a:cs typeface="+mj-cs"/>
              </a:rPr>
              <a:t>Sewershed</a:t>
            </a:r>
            <a:r>
              <a:rPr kumimoji="0" lang="en-US" sz="4400" b="0" i="0" u="none" strike="noStrike" kern="1200" cap="none" spc="0" normalizeH="0" baseline="0" noProof="0" dirty="0">
                <a:ln>
                  <a:noFill/>
                </a:ln>
                <a:solidFill>
                  <a:schemeClr val="bg1"/>
                </a:solidFill>
                <a:effectLst>
                  <a:outerShdw blurRad="50800" dist="38100" dir="2700000" algn="tl" rotWithShape="0">
                    <a:prstClr val="black">
                      <a:alpha val="40000"/>
                    </a:prstClr>
                  </a:outerShdw>
                </a:effectLst>
                <a:uLnTx/>
                <a:uFillTx/>
                <a:latin typeface="Gill Sans MT" panose="020B0502020104020203" pitchFamily="34" charset="0"/>
                <a:ea typeface="+mj-ea"/>
                <a:cs typeface="+mj-cs"/>
              </a:rPr>
              <a:t>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a:ln>
                  <a:noFill/>
                </a:ln>
                <a:solidFill>
                  <a:schemeClr val="bg1"/>
                </a:solidFill>
                <a:effectLst>
                  <a:outerShdw blurRad="50800" dist="38100" dir="2700000" algn="tl" rotWithShape="0">
                    <a:prstClr val="black">
                      <a:alpha val="40000"/>
                    </a:prstClr>
                  </a:outerShdw>
                </a:effectLst>
                <a:uLnTx/>
                <a:uFillTx/>
                <a:latin typeface="Gill Sans MT" panose="020B0502020104020203" pitchFamily="34" charset="0"/>
                <a:ea typeface="+mj-ea"/>
                <a:cs typeface="+mj-cs"/>
              </a:rPr>
              <a:t>Package 5 - CIPP</a:t>
            </a:r>
          </a:p>
        </p:txBody>
      </p:sp>
      <p:sp>
        <p:nvSpPr>
          <p:cNvPr id="8" name="Text Box 19"/>
          <p:cNvSpPr txBox="1">
            <a:spLocks noChangeArrowheads="1"/>
          </p:cNvSpPr>
          <p:nvPr userDrawn="1"/>
        </p:nvSpPr>
        <p:spPr bwMode="auto">
          <a:xfrm>
            <a:off x="8090956" y="5763185"/>
            <a:ext cx="4294414" cy="972574"/>
          </a:xfrm>
          <a:prstGeom prst="rect">
            <a:avLst/>
          </a:prstGeom>
          <a:noFill/>
          <a:ln w="28575" algn="ctr">
            <a:noFill/>
            <a:miter lim="800000"/>
            <a:headEnd/>
            <a:tailEnd/>
          </a:ln>
          <a:effectLst/>
        </p:spPr>
        <p:txBody>
          <a:bodyPr wrap="square">
            <a:spAutoFit/>
          </a:bodyPr>
          <a:lstStyle/>
          <a:p>
            <a:pPr marL="342900" indent="-342900" algn="l">
              <a:lnSpc>
                <a:spcPct val="70000"/>
              </a:lnSpc>
              <a:spcBef>
                <a:spcPct val="50000"/>
              </a:spcBef>
              <a:buFontTx/>
              <a:buNone/>
            </a:pPr>
            <a:r>
              <a:rPr lang="en-US" sz="2200" b="0" i="0" dirty="0">
                <a:solidFill>
                  <a:schemeClr val="accent5">
                    <a:lumMod val="40000"/>
                    <a:lumOff val="60000"/>
                  </a:schemeClr>
                </a:solidFill>
                <a:latin typeface="Gill Sans MT" panose="020B0502020104020203" pitchFamily="34" charset="0"/>
              </a:rPr>
              <a:t>Non-Mandatory WebEx Pre-Bid Meeting</a:t>
            </a:r>
          </a:p>
          <a:p>
            <a:pPr marL="342900" marR="0" lvl="0" indent="-342900" algn="l" defTabSz="914400" rtl="0" eaLnBrk="1" fontAlgn="base" latinLnBrk="0" hangingPunct="1">
              <a:lnSpc>
                <a:spcPct val="70000"/>
              </a:lnSpc>
              <a:spcBef>
                <a:spcPct val="50000"/>
              </a:spcBef>
              <a:spcAft>
                <a:spcPct val="0"/>
              </a:spcAft>
              <a:buClrTx/>
              <a:buSzTx/>
              <a:buFontTx/>
              <a:buNone/>
              <a:tabLst/>
              <a:defRPr/>
            </a:pPr>
            <a:r>
              <a:rPr lang="en-US" sz="2200" b="0" i="0" noProof="0" dirty="0">
                <a:solidFill>
                  <a:schemeClr val="accent5">
                    <a:lumMod val="40000"/>
                    <a:lumOff val="60000"/>
                  </a:schemeClr>
                </a:solidFill>
                <a:latin typeface="Gill Sans MT" panose="020B0502020104020203" pitchFamily="34" charset="0"/>
              </a:rPr>
              <a:t>Wednesday,  September 16, 2020</a:t>
            </a:r>
          </a:p>
        </p:txBody>
      </p:sp>
    </p:spTree>
    <p:extLst>
      <p:ext uri="{BB962C8B-B14F-4D97-AF65-F5344CB8AC3E}">
        <p14:creationId xmlns:p14="http://schemas.microsoft.com/office/powerpoint/2010/main" val="37607983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1" y="273050"/>
            <a:ext cx="4011084" cy="1162050"/>
          </a:xfrm>
          <a:prstGeom prst="rect">
            <a:avLst/>
          </a:prstGeom>
        </p:spPr>
        <p:txBody>
          <a:bodyPr anchor="b"/>
          <a:lstStyle>
            <a:lvl1pPr algn="l">
              <a:defRPr sz="2000" b="0">
                <a:solidFill>
                  <a:schemeClr val="bg1">
                    <a:lumMod val="50000"/>
                  </a:schemeClr>
                </a:solidFill>
                <a:latin typeface="Gill Sans MT" panose="020B0502020104020203" pitchFamily="34" charset="0"/>
              </a:defRPr>
            </a:lvl1pPr>
          </a:lstStyle>
          <a:p>
            <a:r>
              <a:rPr lang="en-US" dirty="0"/>
              <a:t>Click to Edit Page Title</a:t>
            </a:r>
          </a:p>
        </p:txBody>
      </p:sp>
      <p:sp>
        <p:nvSpPr>
          <p:cNvPr id="3" name="Content Placeholder 2"/>
          <p:cNvSpPr>
            <a:spLocks noGrp="1"/>
          </p:cNvSpPr>
          <p:nvPr>
            <p:ph idx="1"/>
          </p:nvPr>
        </p:nvSpPr>
        <p:spPr>
          <a:xfrm>
            <a:off x="4766733" y="273051"/>
            <a:ext cx="6815667" cy="5681183"/>
          </a:xfrm>
          <a:prstGeom prst="rect">
            <a:avLst/>
          </a:prstGeom>
        </p:spPr>
        <p:txBody>
          <a:bodyPr/>
          <a:lstStyle>
            <a:lvl1pPr>
              <a:defRPr sz="3200">
                <a:solidFill>
                  <a:schemeClr val="tx1">
                    <a:lumMod val="65000"/>
                    <a:lumOff val="35000"/>
                  </a:schemeClr>
                </a:solidFill>
                <a:latin typeface="Gill Sans MT" panose="020B0502020104020203" pitchFamily="34" charset="0"/>
              </a:defRPr>
            </a:lvl1pPr>
            <a:lvl2pPr>
              <a:defRPr sz="2800">
                <a:solidFill>
                  <a:schemeClr val="tx1">
                    <a:lumMod val="65000"/>
                    <a:lumOff val="35000"/>
                  </a:schemeClr>
                </a:solidFill>
                <a:latin typeface="Gill Sans MT" panose="020B0502020104020203" pitchFamily="34" charset="0"/>
              </a:defRPr>
            </a:lvl2pPr>
            <a:lvl3pPr>
              <a:defRPr sz="2400">
                <a:solidFill>
                  <a:schemeClr val="tx1">
                    <a:lumMod val="65000"/>
                    <a:lumOff val="35000"/>
                  </a:schemeClr>
                </a:solidFill>
                <a:latin typeface="Gill Sans MT" panose="020B0502020104020203" pitchFamily="34" charset="0"/>
              </a:defRPr>
            </a:lvl3pPr>
            <a:lvl4pPr>
              <a:defRPr sz="2000">
                <a:solidFill>
                  <a:schemeClr val="tx1">
                    <a:lumMod val="65000"/>
                    <a:lumOff val="35000"/>
                  </a:schemeClr>
                </a:solidFill>
                <a:latin typeface="Gill Sans MT" panose="020B0502020104020203" pitchFamily="34" charset="0"/>
              </a:defRPr>
            </a:lvl4pPr>
            <a:lvl5pPr>
              <a:defRPr sz="2000">
                <a:solidFill>
                  <a:schemeClr val="tx1">
                    <a:lumMod val="65000"/>
                    <a:lumOff val="35000"/>
                  </a:schemeClr>
                </a:solidFill>
                <a:latin typeface="Gill Sans MT" panose="020B0502020104020203" pitchFamily="34" charset="0"/>
              </a:defRPr>
            </a:lvl5pPr>
            <a:lvl6pPr>
              <a:defRPr sz="2000"/>
            </a:lvl6pPr>
            <a:lvl7pPr>
              <a:defRPr sz="2000"/>
            </a:lvl7pPr>
            <a:lvl8pPr>
              <a:defRPr sz="2000"/>
            </a:lvl8pPr>
            <a:lvl9pPr>
              <a:defRPr sz="2000"/>
            </a:lvl9pPr>
          </a:lstStyle>
          <a:p>
            <a:pPr lvl="0"/>
            <a:r>
              <a:rPr lang="en-US" dirty="0"/>
              <a:t>Click to edit Master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1" y="1435101"/>
            <a:ext cx="4011084" cy="4512044"/>
          </a:xfrm>
          <a:prstGeom prst="rect">
            <a:avLst/>
          </a:prstGeom>
        </p:spPr>
        <p:txBody>
          <a:bodyPr/>
          <a:lstStyle>
            <a:lvl1pPr marL="0" indent="0">
              <a:buNone/>
              <a:defRPr sz="1400">
                <a:solidFill>
                  <a:schemeClr val="tx1">
                    <a:lumMod val="65000"/>
                    <a:lumOff val="35000"/>
                  </a:schemeClr>
                </a:solidFill>
                <a:latin typeface="Gill Sans MT" panose="020B0502020104020203"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89717" y="4800600"/>
            <a:ext cx="7315200" cy="566738"/>
          </a:xfrm>
          <a:prstGeom prst="rect">
            <a:avLst/>
          </a:prstGeom>
        </p:spPr>
        <p:txBody>
          <a:bodyPr anchor="b"/>
          <a:lstStyle>
            <a:lvl1pPr algn="l">
              <a:defRPr sz="2000" b="0">
                <a:solidFill>
                  <a:schemeClr val="bg1">
                    <a:lumMod val="50000"/>
                  </a:schemeClr>
                </a:solidFill>
                <a:latin typeface="Gill Sans MT" panose="020B0502020104020203" pitchFamily="34" charset="0"/>
              </a:defRPr>
            </a:lvl1pPr>
          </a:lstStyle>
          <a:p>
            <a:r>
              <a:rPr lang="en-US" dirty="0"/>
              <a:t>Click to Edit Page Title</a:t>
            </a:r>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atin typeface="Calibri"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9"/>
            <a:ext cx="7315200" cy="565629"/>
          </a:xfrm>
          <a:prstGeom prst="rect">
            <a:avLst/>
          </a:prstGeom>
        </p:spPr>
        <p:txBody>
          <a:bodyPr/>
          <a:lstStyle>
            <a:lvl1pPr marL="0" indent="0">
              <a:buNone/>
              <a:defRPr sz="1400">
                <a:solidFill>
                  <a:schemeClr val="tx1">
                    <a:lumMod val="65000"/>
                    <a:lumOff val="35000"/>
                  </a:schemeClr>
                </a:solidFill>
                <a:latin typeface="Gill Sans MT" panose="020B0502020104020203"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 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599" y="274638"/>
            <a:ext cx="11389896" cy="675389"/>
          </a:xfrm>
          <a:prstGeom prst="rect">
            <a:avLst/>
          </a:prstGeom>
        </p:spPr>
        <p:txBody>
          <a:bodyPr/>
          <a:lstStyle>
            <a:lvl1pPr>
              <a:defRPr b="0">
                <a:solidFill>
                  <a:schemeClr val="bg1">
                    <a:lumMod val="50000"/>
                  </a:schemeClr>
                </a:solidFill>
                <a:latin typeface="Gill Sans MT" panose="020B0502020104020203" pitchFamily="34" charset="0"/>
              </a:defRPr>
            </a:lvl1pPr>
          </a:lstStyle>
          <a:p>
            <a:r>
              <a:rPr lang="en-US" dirty="0"/>
              <a:t>Click to Edit Page Title</a:t>
            </a:r>
          </a:p>
        </p:txBody>
      </p:sp>
      <p:sp>
        <p:nvSpPr>
          <p:cNvPr id="3" name="Content Placeholder 2"/>
          <p:cNvSpPr>
            <a:spLocks noGrp="1"/>
          </p:cNvSpPr>
          <p:nvPr>
            <p:ph idx="1"/>
          </p:nvPr>
        </p:nvSpPr>
        <p:spPr>
          <a:xfrm>
            <a:off x="609600" y="950027"/>
            <a:ext cx="10972800" cy="5011295"/>
          </a:xfrm>
          <a:prstGeom prst="rect">
            <a:avLst/>
          </a:prstGeom>
        </p:spPr>
        <p:txBody>
          <a:bodyPr/>
          <a:lstStyle>
            <a:lvl1pPr>
              <a:defRPr>
                <a:solidFill>
                  <a:schemeClr val="tx1">
                    <a:lumMod val="65000"/>
                    <a:lumOff val="35000"/>
                  </a:schemeClr>
                </a:solidFill>
                <a:latin typeface="Gill Sans MT" panose="020B0502020104020203" pitchFamily="34" charset="0"/>
              </a:defRPr>
            </a:lvl1pPr>
            <a:lvl2pPr>
              <a:defRPr>
                <a:solidFill>
                  <a:schemeClr val="tx1">
                    <a:lumMod val="65000"/>
                    <a:lumOff val="35000"/>
                  </a:schemeClr>
                </a:solidFill>
                <a:latin typeface="Gill Sans MT" panose="020B0502020104020203" pitchFamily="34" charset="0"/>
              </a:defRPr>
            </a:lvl2pPr>
            <a:lvl3pPr>
              <a:defRPr>
                <a:solidFill>
                  <a:schemeClr val="tx1">
                    <a:lumMod val="65000"/>
                    <a:lumOff val="35000"/>
                  </a:schemeClr>
                </a:solidFill>
                <a:latin typeface="Gill Sans MT" panose="020B0502020104020203" pitchFamily="34" charset="0"/>
              </a:defRPr>
            </a:lvl3pPr>
            <a:lvl4pPr>
              <a:defRPr>
                <a:solidFill>
                  <a:schemeClr val="tx1">
                    <a:lumMod val="65000"/>
                    <a:lumOff val="35000"/>
                  </a:schemeClr>
                </a:solidFill>
                <a:latin typeface="Gill Sans MT" panose="020B0502020104020203" pitchFamily="34" charset="0"/>
              </a:defRPr>
            </a:lvl4pPr>
            <a:lvl5pPr>
              <a:defRPr>
                <a:solidFill>
                  <a:schemeClr val="tx1">
                    <a:lumMod val="65000"/>
                    <a:lumOff val="35000"/>
                  </a:schemeClr>
                </a:solidFill>
                <a:latin typeface="Gill Sans MT" panose="020B05020201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Titles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599" y="274638"/>
            <a:ext cx="11389896" cy="675204"/>
          </a:xfrm>
          <a:prstGeom prst="rect">
            <a:avLst/>
          </a:prstGeom>
        </p:spPr>
        <p:txBody>
          <a:bodyPr/>
          <a:lstStyle>
            <a:lvl1pPr>
              <a:defRPr b="0">
                <a:solidFill>
                  <a:schemeClr val="bg1">
                    <a:lumMod val="50000"/>
                  </a:schemeClr>
                </a:solidFill>
                <a:latin typeface="Gill Sans MT" panose="020B0502020104020203" pitchFamily="34" charset="0"/>
              </a:defRPr>
            </a:lvl1pPr>
          </a:lstStyle>
          <a:p>
            <a:r>
              <a:rPr lang="en-US" dirty="0"/>
              <a:t>Click to Edit Page Title</a:t>
            </a:r>
          </a:p>
        </p:txBody>
      </p:sp>
      <p:sp>
        <p:nvSpPr>
          <p:cNvPr id="3" name="Content Placeholder 2"/>
          <p:cNvSpPr>
            <a:spLocks noGrp="1"/>
          </p:cNvSpPr>
          <p:nvPr>
            <p:ph idx="1"/>
          </p:nvPr>
        </p:nvSpPr>
        <p:spPr>
          <a:xfrm>
            <a:off x="609600" y="1451027"/>
            <a:ext cx="10972800" cy="4517382"/>
          </a:xfrm>
          <a:prstGeom prst="rect">
            <a:avLst/>
          </a:prstGeom>
        </p:spPr>
        <p:txBody>
          <a:bodyPr/>
          <a:lstStyle>
            <a:lvl1pPr>
              <a:defRPr>
                <a:solidFill>
                  <a:schemeClr val="tx1">
                    <a:lumMod val="65000"/>
                    <a:lumOff val="35000"/>
                  </a:schemeClr>
                </a:solidFill>
                <a:latin typeface="Gill Sans MT" panose="020B0502020104020203" pitchFamily="34" charset="0"/>
              </a:defRPr>
            </a:lvl1pPr>
            <a:lvl2pPr>
              <a:defRPr>
                <a:solidFill>
                  <a:schemeClr val="tx1">
                    <a:lumMod val="65000"/>
                    <a:lumOff val="35000"/>
                  </a:schemeClr>
                </a:solidFill>
                <a:latin typeface="Gill Sans MT" panose="020B0502020104020203" pitchFamily="34" charset="0"/>
              </a:defRPr>
            </a:lvl2pPr>
            <a:lvl3pPr>
              <a:defRPr>
                <a:solidFill>
                  <a:schemeClr val="tx1">
                    <a:lumMod val="65000"/>
                    <a:lumOff val="35000"/>
                  </a:schemeClr>
                </a:solidFill>
                <a:latin typeface="Gill Sans MT" panose="020B0502020104020203" pitchFamily="34" charset="0"/>
              </a:defRPr>
            </a:lvl3pPr>
            <a:lvl4pPr>
              <a:defRPr>
                <a:solidFill>
                  <a:schemeClr val="tx1">
                    <a:lumMod val="65000"/>
                    <a:lumOff val="35000"/>
                  </a:schemeClr>
                </a:solidFill>
                <a:latin typeface="Gill Sans MT" panose="020B0502020104020203" pitchFamily="34" charset="0"/>
              </a:defRPr>
            </a:lvl4pPr>
            <a:lvl5pPr>
              <a:defRPr>
                <a:solidFill>
                  <a:schemeClr val="tx1">
                    <a:lumMod val="65000"/>
                    <a:lumOff val="35000"/>
                  </a:schemeClr>
                </a:solidFill>
                <a:latin typeface="Gill Sans MT" panose="020B05020201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ubtitle 2"/>
          <p:cNvSpPr>
            <a:spLocks noGrp="1"/>
          </p:cNvSpPr>
          <p:nvPr>
            <p:ph type="subTitle" idx="13" hasCustomPrompt="1"/>
          </p:nvPr>
        </p:nvSpPr>
        <p:spPr>
          <a:xfrm>
            <a:off x="609600" y="977705"/>
            <a:ext cx="11385453" cy="445459"/>
          </a:xfrm>
          <a:prstGeom prst="rect">
            <a:avLst/>
          </a:prstGeom>
        </p:spPr>
        <p:txBody>
          <a:bodyPr>
            <a:normAutofit/>
          </a:bodyPr>
          <a:lstStyle>
            <a:lvl1pPr marL="0" indent="0" algn="l">
              <a:buNone/>
              <a:defRPr sz="2400" b="0">
                <a:solidFill>
                  <a:schemeClr val="accent5">
                    <a:lumMod val="75000"/>
                  </a:schemeClr>
                </a:solidFill>
                <a:latin typeface="Gill Sans MT" panose="020B05020201040202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subtitle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1 Title, 2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599" y="274639"/>
            <a:ext cx="11389896" cy="674931"/>
          </a:xfrm>
          <a:prstGeom prst="rect">
            <a:avLst/>
          </a:prstGeom>
        </p:spPr>
        <p:txBody>
          <a:bodyPr/>
          <a:lstStyle>
            <a:lvl1pPr>
              <a:defRPr b="0">
                <a:solidFill>
                  <a:schemeClr val="bg1">
                    <a:lumMod val="50000"/>
                  </a:schemeClr>
                </a:solidFill>
                <a:latin typeface="Gill Sans MT" panose="020B0502020104020203" pitchFamily="34" charset="0"/>
              </a:defRPr>
            </a:lvl1pPr>
          </a:lstStyle>
          <a:p>
            <a:r>
              <a:rPr lang="en-US" dirty="0"/>
              <a:t>Click to Edit Page Title</a:t>
            </a:r>
          </a:p>
        </p:txBody>
      </p:sp>
      <p:sp>
        <p:nvSpPr>
          <p:cNvPr id="3" name="Content Placeholder 2"/>
          <p:cNvSpPr>
            <a:spLocks noGrp="1"/>
          </p:cNvSpPr>
          <p:nvPr>
            <p:ph sz="half" idx="1"/>
          </p:nvPr>
        </p:nvSpPr>
        <p:spPr>
          <a:xfrm>
            <a:off x="609600" y="985737"/>
            <a:ext cx="5384800" cy="4975585"/>
          </a:xfrm>
          <a:prstGeom prst="rect">
            <a:avLst/>
          </a:prstGeom>
        </p:spPr>
        <p:txBody>
          <a:bodyPr/>
          <a:lstStyle>
            <a:lvl1pPr>
              <a:defRPr sz="2800">
                <a:solidFill>
                  <a:schemeClr val="tx1">
                    <a:lumMod val="65000"/>
                    <a:lumOff val="35000"/>
                  </a:schemeClr>
                </a:solidFill>
                <a:latin typeface="Gill Sans MT" panose="020B0502020104020203" pitchFamily="34" charset="0"/>
              </a:defRPr>
            </a:lvl1pPr>
            <a:lvl2pPr>
              <a:defRPr sz="2400">
                <a:solidFill>
                  <a:schemeClr val="tx1">
                    <a:lumMod val="65000"/>
                    <a:lumOff val="35000"/>
                  </a:schemeClr>
                </a:solidFill>
                <a:latin typeface="Gill Sans MT" panose="020B0502020104020203" pitchFamily="34" charset="0"/>
              </a:defRPr>
            </a:lvl2pPr>
            <a:lvl3pPr>
              <a:defRPr sz="2000">
                <a:solidFill>
                  <a:schemeClr val="tx1">
                    <a:lumMod val="65000"/>
                    <a:lumOff val="35000"/>
                  </a:schemeClr>
                </a:solidFill>
                <a:latin typeface="Gill Sans MT" panose="020B0502020104020203" pitchFamily="34" charset="0"/>
              </a:defRPr>
            </a:lvl3pPr>
            <a:lvl4pPr>
              <a:defRPr sz="1800">
                <a:solidFill>
                  <a:schemeClr val="tx1">
                    <a:lumMod val="65000"/>
                    <a:lumOff val="35000"/>
                  </a:schemeClr>
                </a:solidFill>
                <a:latin typeface="Gill Sans MT" panose="020B0502020104020203" pitchFamily="34" charset="0"/>
              </a:defRPr>
            </a:lvl4pPr>
            <a:lvl5pPr>
              <a:defRPr sz="1800">
                <a:solidFill>
                  <a:schemeClr val="tx1">
                    <a:lumMod val="65000"/>
                    <a:lumOff val="35000"/>
                  </a:schemeClr>
                </a:solidFill>
                <a:latin typeface="Gill Sans MT" panose="020B0502020104020203"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984738"/>
            <a:ext cx="5384800" cy="4983672"/>
          </a:xfrm>
          <a:prstGeom prst="rect">
            <a:avLst/>
          </a:prstGeom>
        </p:spPr>
        <p:txBody>
          <a:bodyPr/>
          <a:lstStyle>
            <a:lvl1pPr>
              <a:defRPr sz="2800">
                <a:solidFill>
                  <a:schemeClr val="tx1">
                    <a:lumMod val="65000"/>
                    <a:lumOff val="35000"/>
                  </a:schemeClr>
                </a:solidFill>
                <a:latin typeface="Gill Sans MT" panose="020B0502020104020203" pitchFamily="34" charset="0"/>
              </a:defRPr>
            </a:lvl1pPr>
            <a:lvl2pPr>
              <a:defRPr sz="2400">
                <a:solidFill>
                  <a:schemeClr val="tx1">
                    <a:lumMod val="65000"/>
                    <a:lumOff val="35000"/>
                  </a:schemeClr>
                </a:solidFill>
                <a:latin typeface="Gill Sans MT" panose="020B0502020104020203" pitchFamily="34" charset="0"/>
              </a:defRPr>
            </a:lvl2pPr>
            <a:lvl3pPr>
              <a:defRPr sz="2000">
                <a:solidFill>
                  <a:schemeClr val="tx1">
                    <a:lumMod val="65000"/>
                    <a:lumOff val="35000"/>
                  </a:schemeClr>
                </a:solidFill>
                <a:latin typeface="Gill Sans MT" panose="020B0502020104020203" pitchFamily="34" charset="0"/>
              </a:defRPr>
            </a:lvl3pPr>
            <a:lvl4pPr>
              <a:defRPr sz="1800">
                <a:solidFill>
                  <a:schemeClr val="tx1">
                    <a:lumMod val="65000"/>
                    <a:lumOff val="35000"/>
                  </a:schemeClr>
                </a:solidFill>
                <a:latin typeface="Gill Sans MT" panose="020B0502020104020203" pitchFamily="34" charset="0"/>
              </a:defRPr>
            </a:lvl4pPr>
            <a:lvl5pPr>
              <a:defRPr sz="1800">
                <a:solidFill>
                  <a:schemeClr val="tx1">
                    <a:lumMod val="65000"/>
                    <a:lumOff val="35000"/>
                  </a:schemeClr>
                </a:solidFill>
                <a:latin typeface="Gill Sans MT" panose="020B0502020104020203"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Photo, 2 Titles &amp; Content">
    <p:spTree>
      <p:nvGrpSpPr>
        <p:cNvPr id="1" name=""/>
        <p:cNvGrpSpPr/>
        <p:nvPr/>
      </p:nvGrpSpPr>
      <p:grpSpPr>
        <a:xfrm>
          <a:off x="0" y="0"/>
          <a:ext cx="0" cy="0"/>
          <a:chOff x="0" y="0"/>
          <a:chExt cx="0" cy="0"/>
        </a:xfrm>
      </p:grpSpPr>
      <p:sp>
        <p:nvSpPr>
          <p:cNvPr id="8" name="Rectangle 7"/>
          <p:cNvSpPr/>
          <p:nvPr userDrawn="1"/>
        </p:nvSpPr>
        <p:spPr>
          <a:xfrm>
            <a:off x="3551" y="293688"/>
            <a:ext cx="3621024" cy="584993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dirty="0"/>
          </a:p>
        </p:txBody>
      </p:sp>
      <p:sp>
        <p:nvSpPr>
          <p:cNvPr id="12" name="Picture Placeholder 2"/>
          <p:cNvSpPr>
            <a:spLocks noGrp="1" noChangeAspect="1"/>
          </p:cNvSpPr>
          <p:nvPr>
            <p:ph type="pic" idx="1"/>
          </p:nvPr>
        </p:nvSpPr>
        <p:spPr>
          <a:xfrm>
            <a:off x="-7815" y="293689"/>
            <a:ext cx="3625971" cy="5849938"/>
          </a:xfrm>
          <a:prstGeom prst="rect">
            <a:avLst/>
          </a:prstGeom>
          <a:noFill/>
        </p:spPr>
        <p:txBody>
          <a:bodyPr/>
          <a:lstStyle>
            <a:lvl1pPr marL="0" indent="0">
              <a:buNone/>
              <a:defRPr sz="3200">
                <a:latin typeface="Calibri"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0" name="Title 1"/>
          <p:cNvSpPr>
            <a:spLocks noGrp="1"/>
          </p:cNvSpPr>
          <p:nvPr>
            <p:ph type="title" hasCustomPrompt="1"/>
          </p:nvPr>
        </p:nvSpPr>
        <p:spPr>
          <a:xfrm>
            <a:off x="3750976" y="274638"/>
            <a:ext cx="8248519" cy="675204"/>
          </a:xfrm>
          <a:prstGeom prst="rect">
            <a:avLst/>
          </a:prstGeom>
        </p:spPr>
        <p:txBody>
          <a:bodyPr/>
          <a:lstStyle>
            <a:lvl1pPr>
              <a:defRPr b="0">
                <a:solidFill>
                  <a:schemeClr val="bg1">
                    <a:lumMod val="50000"/>
                  </a:schemeClr>
                </a:solidFill>
                <a:latin typeface="Gill Sans MT" panose="020B0502020104020203" pitchFamily="34" charset="0"/>
              </a:defRPr>
            </a:lvl1pPr>
          </a:lstStyle>
          <a:p>
            <a:r>
              <a:rPr lang="en-US" dirty="0"/>
              <a:t>Click to Edit Page Title</a:t>
            </a:r>
          </a:p>
        </p:txBody>
      </p:sp>
      <p:sp>
        <p:nvSpPr>
          <p:cNvPr id="11" name="Content Placeholder 2"/>
          <p:cNvSpPr>
            <a:spLocks noGrp="1"/>
          </p:cNvSpPr>
          <p:nvPr>
            <p:ph idx="10"/>
          </p:nvPr>
        </p:nvSpPr>
        <p:spPr>
          <a:xfrm>
            <a:off x="3759766" y="949842"/>
            <a:ext cx="8235287" cy="5018567"/>
          </a:xfrm>
          <a:prstGeom prst="rect">
            <a:avLst/>
          </a:prstGeom>
        </p:spPr>
        <p:txBody>
          <a:bodyPr/>
          <a:lstStyle>
            <a:lvl1pPr>
              <a:defRPr>
                <a:solidFill>
                  <a:schemeClr val="tx1">
                    <a:lumMod val="65000"/>
                    <a:lumOff val="35000"/>
                  </a:schemeClr>
                </a:solidFill>
                <a:latin typeface="Gill Sans MT" panose="020B0502020104020203" pitchFamily="34" charset="0"/>
              </a:defRPr>
            </a:lvl1pPr>
            <a:lvl2pPr>
              <a:defRPr>
                <a:solidFill>
                  <a:schemeClr val="tx1">
                    <a:lumMod val="65000"/>
                    <a:lumOff val="35000"/>
                  </a:schemeClr>
                </a:solidFill>
                <a:latin typeface="Gill Sans MT" panose="020B0502020104020203" pitchFamily="34" charset="0"/>
              </a:defRPr>
            </a:lvl2pPr>
            <a:lvl3pPr>
              <a:defRPr>
                <a:solidFill>
                  <a:schemeClr val="tx1">
                    <a:lumMod val="65000"/>
                    <a:lumOff val="35000"/>
                  </a:schemeClr>
                </a:solidFill>
                <a:latin typeface="Gill Sans MT" panose="020B0502020104020203" pitchFamily="34" charset="0"/>
              </a:defRPr>
            </a:lvl3pPr>
            <a:lvl4pPr>
              <a:defRPr>
                <a:solidFill>
                  <a:schemeClr val="tx1">
                    <a:lumMod val="65000"/>
                    <a:lumOff val="35000"/>
                  </a:schemeClr>
                </a:solidFill>
                <a:latin typeface="Gill Sans MT" panose="020B0502020104020203" pitchFamily="34" charset="0"/>
              </a:defRPr>
            </a:lvl4pPr>
            <a:lvl5pPr>
              <a:defRPr>
                <a:solidFill>
                  <a:schemeClr val="tx1">
                    <a:lumMod val="65000"/>
                    <a:lumOff val="35000"/>
                  </a:schemeClr>
                </a:solidFill>
                <a:latin typeface="Gill Sans MT" panose="020B05020201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885513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hoto, 2 Titles &amp; Content">
    <p:spTree>
      <p:nvGrpSpPr>
        <p:cNvPr id="1" name=""/>
        <p:cNvGrpSpPr/>
        <p:nvPr/>
      </p:nvGrpSpPr>
      <p:grpSpPr>
        <a:xfrm>
          <a:off x="0" y="0"/>
          <a:ext cx="0" cy="0"/>
          <a:chOff x="0" y="0"/>
          <a:chExt cx="0" cy="0"/>
        </a:xfrm>
      </p:grpSpPr>
      <p:sp>
        <p:nvSpPr>
          <p:cNvPr id="8" name="Rectangle 7"/>
          <p:cNvSpPr/>
          <p:nvPr userDrawn="1"/>
        </p:nvSpPr>
        <p:spPr>
          <a:xfrm>
            <a:off x="3551" y="293688"/>
            <a:ext cx="3621024" cy="584993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dirty="0"/>
          </a:p>
        </p:txBody>
      </p:sp>
      <p:sp>
        <p:nvSpPr>
          <p:cNvPr id="12" name="Picture Placeholder 2"/>
          <p:cNvSpPr>
            <a:spLocks noGrp="1" noChangeAspect="1"/>
          </p:cNvSpPr>
          <p:nvPr>
            <p:ph type="pic" idx="1"/>
          </p:nvPr>
        </p:nvSpPr>
        <p:spPr>
          <a:xfrm>
            <a:off x="-7815" y="293689"/>
            <a:ext cx="3625971" cy="5849938"/>
          </a:xfrm>
          <a:prstGeom prst="rect">
            <a:avLst/>
          </a:prstGeom>
          <a:noFill/>
        </p:spPr>
        <p:txBody>
          <a:bodyPr/>
          <a:lstStyle>
            <a:lvl1pPr marL="0" indent="0">
              <a:buNone/>
              <a:defRPr sz="3200">
                <a:latin typeface="Calibri"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0" name="Title 1"/>
          <p:cNvSpPr>
            <a:spLocks noGrp="1"/>
          </p:cNvSpPr>
          <p:nvPr>
            <p:ph type="title" hasCustomPrompt="1"/>
          </p:nvPr>
        </p:nvSpPr>
        <p:spPr>
          <a:xfrm>
            <a:off x="3750976" y="274638"/>
            <a:ext cx="8248519" cy="675204"/>
          </a:xfrm>
          <a:prstGeom prst="rect">
            <a:avLst/>
          </a:prstGeom>
        </p:spPr>
        <p:txBody>
          <a:bodyPr/>
          <a:lstStyle>
            <a:lvl1pPr>
              <a:defRPr b="0">
                <a:solidFill>
                  <a:schemeClr val="bg1">
                    <a:lumMod val="50000"/>
                  </a:schemeClr>
                </a:solidFill>
                <a:latin typeface="Gill Sans MT" panose="020B0502020104020203" pitchFamily="34" charset="0"/>
              </a:defRPr>
            </a:lvl1pPr>
          </a:lstStyle>
          <a:p>
            <a:r>
              <a:rPr lang="en-US" dirty="0"/>
              <a:t>Click to Edit Page Title</a:t>
            </a:r>
          </a:p>
        </p:txBody>
      </p:sp>
      <p:sp>
        <p:nvSpPr>
          <p:cNvPr id="11" name="Content Placeholder 2"/>
          <p:cNvSpPr>
            <a:spLocks noGrp="1"/>
          </p:cNvSpPr>
          <p:nvPr>
            <p:ph idx="10"/>
          </p:nvPr>
        </p:nvSpPr>
        <p:spPr>
          <a:xfrm>
            <a:off x="3759766" y="1451027"/>
            <a:ext cx="8235287" cy="4517382"/>
          </a:xfrm>
          <a:prstGeom prst="rect">
            <a:avLst/>
          </a:prstGeom>
        </p:spPr>
        <p:txBody>
          <a:bodyPr/>
          <a:lstStyle>
            <a:lvl1pPr>
              <a:defRPr>
                <a:solidFill>
                  <a:schemeClr val="tx1">
                    <a:lumMod val="65000"/>
                    <a:lumOff val="35000"/>
                  </a:schemeClr>
                </a:solidFill>
                <a:latin typeface="Gill Sans MT" panose="020B0502020104020203" pitchFamily="34" charset="0"/>
              </a:defRPr>
            </a:lvl1pPr>
            <a:lvl2pPr>
              <a:defRPr>
                <a:solidFill>
                  <a:schemeClr val="tx1">
                    <a:lumMod val="65000"/>
                    <a:lumOff val="35000"/>
                  </a:schemeClr>
                </a:solidFill>
                <a:latin typeface="Gill Sans MT" panose="020B0502020104020203" pitchFamily="34" charset="0"/>
              </a:defRPr>
            </a:lvl2pPr>
            <a:lvl3pPr>
              <a:defRPr>
                <a:solidFill>
                  <a:schemeClr val="tx1">
                    <a:lumMod val="65000"/>
                    <a:lumOff val="35000"/>
                  </a:schemeClr>
                </a:solidFill>
                <a:latin typeface="Gill Sans MT" panose="020B0502020104020203" pitchFamily="34" charset="0"/>
              </a:defRPr>
            </a:lvl3pPr>
            <a:lvl4pPr>
              <a:defRPr>
                <a:solidFill>
                  <a:schemeClr val="tx1">
                    <a:lumMod val="65000"/>
                    <a:lumOff val="35000"/>
                  </a:schemeClr>
                </a:solidFill>
                <a:latin typeface="Gill Sans MT" panose="020B0502020104020203" pitchFamily="34" charset="0"/>
              </a:defRPr>
            </a:lvl4pPr>
            <a:lvl5pPr>
              <a:defRPr>
                <a:solidFill>
                  <a:schemeClr val="tx1">
                    <a:lumMod val="65000"/>
                    <a:lumOff val="35000"/>
                  </a:schemeClr>
                </a:solidFill>
                <a:latin typeface="Gill Sans MT" panose="020B05020201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Subtitle 2"/>
          <p:cNvSpPr>
            <a:spLocks noGrp="1"/>
          </p:cNvSpPr>
          <p:nvPr>
            <p:ph type="subTitle" idx="13" hasCustomPrompt="1"/>
          </p:nvPr>
        </p:nvSpPr>
        <p:spPr>
          <a:xfrm>
            <a:off x="3749752" y="977705"/>
            <a:ext cx="8245301" cy="445459"/>
          </a:xfrm>
          <a:prstGeom prst="rect">
            <a:avLst/>
          </a:prstGeom>
        </p:spPr>
        <p:txBody>
          <a:bodyPr>
            <a:normAutofit/>
          </a:bodyPr>
          <a:lstStyle>
            <a:lvl1pPr marL="0" indent="0" algn="l">
              <a:buNone/>
              <a:defRPr sz="2400" b="0">
                <a:solidFill>
                  <a:schemeClr val="accent5">
                    <a:lumMod val="75000"/>
                  </a:schemeClr>
                </a:solidFill>
                <a:latin typeface="Gill Sans MT" panose="020B05020201040202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subtitle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Titles, 2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451027"/>
            <a:ext cx="5384800" cy="4510295"/>
          </a:xfrm>
          <a:prstGeom prst="rect">
            <a:avLst/>
          </a:prstGeom>
        </p:spPr>
        <p:txBody>
          <a:bodyPr/>
          <a:lstStyle>
            <a:lvl1pPr>
              <a:defRPr sz="2800">
                <a:solidFill>
                  <a:schemeClr val="tx1">
                    <a:lumMod val="65000"/>
                    <a:lumOff val="35000"/>
                  </a:schemeClr>
                </a:solidFill>
                <a:latin typeface="Gill Sans MT" panose="020B0502020104020203" pitchFamily="34" charset="0"/>
              </a:defRPr>
            </a:lvl1pPr>
            <a:lvl2pPr>
              <a:defRPr sz="2400">
                <a:solidFill>
                  <a:schemeClr val="tx1">
                    <a:lumMod val="65000"/>
                    <a:lumOff val="35000"/>
                  </a:schemeClr>
                </a:solidFill>
                <a:latin typeface="Gill Sans MT" panose="020B0502020104020203" pitchFamily="34" charset="0"/>
              </a:defRPr>
            </a:lvl2pPr>
            <a:lvl3pPr>
              <a:defRPr sz="2000">
                <a:solidFill>
                  <a:schemeClr val="tx1">
                    <a:lumMod val="65000"/>
                    <a:lumOff val="35000"/>
                  </a:schemeClr>
                </a:solidFill>
                <a:latin typeface="Gill Sans MT" panose="020B0502020104020203" pitchFamily="34" charset="0"/>
              </a:defRPr>
            </a:lvl3pPr>
            <a:lvl4pPr>
              <a:defRPr sz="1800">
                <a:solidFill>
                  <a:schemeClr val="tx1">
                    <a:lumMod val="65000"/>
                    <a:lumOff val="35000"/>
                  </a:schemeClr>
                </a:solidFill>
                <a:latin typeface="Gill Sans MT" panose="020B0502020104020203" pitchFamily="34" charset="0"/>
              </a:defRPr>
            </a:lvl4pPr>
            <a:lvl5pPr>
              <a:defRPr sz="1800">
                <a:solidFill>
                  <a:schemeClr val="tx1">
                    <a:lumMod val="65000"/>
                    <a:lumOff val="35000"/>
                  </a:schemeClr>
                </a:solidFill>
                <a:latin typeface="Gill Sans MT" panose="020B0502020104020203"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451028"/>
            <a:ext cx="5384800" cy="4517382"/>
          </a:xfrm>
          <a:prstGeom prst="rect">
            <a:avLst/>
          </a:prstGeom>
        </p:spPr>
        <p:txBody>
          <a:bodyPr/>
          <a:lstStyle>
            <a:lvl1pPr>
              <a:defRPr sz="2800">
                <a:solidFill>
                  <a:schemeClr val="tx1">
                    <a:lumMod val="65000"/>
                    <a:lumOff val="35000"/>
                  </a:schemeClr>
                </a:solidFill>
                <a:latin typeface="Gill Sans MT" panose="020B0502020104020203" pitchFamily="34" charset="0"/>
              </a:defRPr>
            </a:lvl1pPr>
            <a:lvl2pPr>
              <a:defRPr sz="2400">
                <a:solidFill>
                  <a:schemeClr val="tx1">
                    <a:lumMod val="65000"/>
                    <a:lumOff val="35000"/>
                  </a:schemeClr>
                </a:solidFill>
                <a:latin typeface="Gill Sans MT" panose="020B0502020104020203" pitchFamily="34" charset="0"/>
              </a:defRPr>
            </a:lvl2pPr>
            <a:lvl3pPr>
              <a:defRPr sz="2000">
                <a:solidFill>
                  <a:schemeClr val="tx1">
                    <a:lumMod val="65000"/>
                    <a:lumOff val="35000"/>
                  </a:schemeClr>
                </a:solidFill>
                <a:latin typeface="Gill Sans MT" panose="020B0502020104020203" pitchFamily="34" charset="0"/>
              </a:defRPr>
            </a:lvl3pPr>
            <a:lvl4pPr>
              <a:defRPr sz="1800">
                <a:solidFill>
                  <a:schemeClr val="tx1">
                    <a:lumMod val="65000"/>
                    <a:lumOff val="35000"/>
                  </a:schemeClr>
                </a:solidFill>
                <a:latin typeface="Gill Sans MT" panose="020B0502020104020203" pitchFamily="34" charset="0"/>
              </a:defRPr>
            </a:lvl4pPr>
            <a:lvl5pPr>
              <a:defRPr sz="1800">
                <a:solidFill>
                  <a:schemeClr val="tx1">
                    <a:lumMod val="65000"/>
                    <a:lumOff val="35000"/>
                  </a:schemeClr>
                </a:solidFill>
                <a:latin typeface="Gill Sans MT" panose="020B0502020104020203"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p:cNvSpPr>
            <a:spLocks noGrp="1"/>
          </p:cNvSpPr>
          <p:nvPr>
            <p:ph type="title" hasCustomPrompt="1"/>
          </p:nvPr>
        </p:nvSpPr>
        <p:spPr>
          <a:xfrm>
            <a:off x="609599" y="274638"/>
            <a:ext cx="11389896" cy="675204"/>
          </a:xfrm>
          <a:prstGeom prst="rect">
            <a:avLst/>
          </a:prstGeom>
        </p:spPr>
        <p:txBody>
          <a:bodyPr/>
          <a:lstStyle>
            <a:lvl1pPr>
              <a:defRPr b="0">
                <a:solidFill>
                  <a:schemeClr val="bg1">
                    <a:lumMod val="50000"/>
                  </a:schemeClr>
                </a:solidFill>
                <a:latin typeface="Gill Sans MT" panose="020B0502020104020203" pitchFamily="34" charset="0"/>
              </a:defRPr>
            </a:lvl1pPr>
          </a:lstStyle>
          <a:p>
            <a:r>
              <a:rPr lang="en-US" dirty="0"/>
              <a:t>Click to Edit Page Title</a:t>
            </a:r>
          </a:p>
        </p:txBody>
      </p:sp>
      <p:sp>
        <p:nvSpPr>
          <p:cNvPr id="7" name="Subtitle 2"/>
          <p:cNvSpPr>
            <a:spLocks noGrp="1"/>
          </p:cNvSpPr>
          <p:nvPr>
            <p:ph type="subTitle" idx="13" hasCustomPrompt="1"/>
          </p:nvPr>
        </p:nvSpPr>
        <p:spPr>
          <a:xfrm>
            <a:off x="609600" y="977705"/>
            <a:ext cx="11385453" cy="445459"/>
          </a:xfrm>
          <a:prstGeom prst="rect">
            <a:avLst/>
          </a:prstGeom>
        </p:spPr>
        <p:txBody>
          <a:bodyPr>
            <a:normAutofit/>
          </a:bodyPr>
          <a:lstStyle>
            <a:lvl1pPr marL="0" indent="0" algn="l">
              <a:buNone/>
              <a:defRPr sz="2400" b="0">
                <a:solidFill>
                  <a:schemeClr val="accent5">
                    <a:lumMod val="75000"/>
                  </a:schemeClr>
                </a:solidFill>
                <a:latin typeface="Gill Sans MT" panose="020B05020201040202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subtitle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012599"/>
            <a:ext cx="5386917" cy="639762"/>
          </a:xfrm>
          <a:prstGeom prst="rect">
            <a:avLst/>
          </a:prstGeom>
        </p:spPr>
        <p:txBody>
          <a:bodyPr anchor="b"/>
          <a:lstStyle>
            <a:lvl1pPr marL="0" indent="0">
              <a:buNone/>
              <a:defRPr sz="2400" b="0">
                <a:solidFill>
                  <a:schemeClr val="accent5">
                    <a:lumMod val="75000"/>
                  </a:schemeClr>
                </a:solidFill>
                <a:latin typeface="Gill Sans MT" panose="020B05020201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a:t>
            </a:r>
          </a:p>
        </p:txBody>
      </p:sp>
      <p:sp>
        <p:nvSpPr>
          <p:cNvPr id="4" name="Content Placeholder 3"/>
          <p:cNvSpPr>
            <a:spLocks noGrp="1"/>
          </p:cNvSpPr>
          <p:nvPr>
            <p:ph sz="half" idx="2"/>
          </p:nvPr>
        </p:nvSpPr>
        <p:spPr>
          <a:xfrm>
            <a:off x="609600" y="1652362"/>
            <a:ext cx="5386917" cy="4285301"/>
          </a:xfrm>
          <a:prstGeom prst="rect">
            <a:avLst/>
          </a:prstGeom>
        </p:spPr>
        <p:txBody>
          <a:bodyPr/>
          <a:lstStyle>
            <a:lvl1pPr>
              <a:defRPr sz="2400">
                <a:solidFill>
                  <a:schemeClr val="tx1">
                    <a:lumMod val="65000"/>
                    <a:lumOff val="35000"/>
                  </a:schemeClr>
                </a:solidFill>
                <a:latin typeface="Gill Sans MT" panose="020B0502020104020203" pitchFamily="34" charset="0"/>
              </a:defRPr>
            </a:lvl1pPr>
            <a:lvl2pPr>
              <a:defRPr sz="2000">
                <a:solidFill>
                  <a:schemeClr val="tx1">
                    <a:lumMod val="65000"/>
                    <a:lumOff val="35000"/>
                  </a:schemeClr>
                </a:solidFill>
                <a:latin typeface="Gill Sans MT" panose="020B0502020104020203" pitchFamily="34" charset="0"/>
              </a:defRPr>
            </a:lvl2pPr>
            <a:lvl3pPr>
              <a:defRPr sz="1800">
                <a:solidFill>
                  <a:schemeClr val="tx1">
                    <a:lumMod val="65000"/>
                    <a:lumOff val="35000"/>
                  </a:schemeClr>
                </a:solidFill>
                <a:latin typeface="Gill Sans MT" panose="020B0502020104020203" pitchFamily="34" charset="0"/>
              </a:defRPr>
            </a:lvl3pPr>
            <a:lvl4pPr>
              <a:defRPr sz="1600">
                <a:solidFill>
                  <a:schemeClr val="tx1">
                    <a:lumMod val="65000"/>
                    <a:lumOff val="35000"/>
                  </a:schemeClr>
                </a:solidFill>
                <a:latin typeface="Gill Sans MT" panose="020B0502020104020203" pitchFamily="34" charset="0"/>
              </a:defRPr>
            </a:lvl4pPr>
            <a:lvl5pPr>
              <a:defRPr sz="1600">
                <a:solidFill>
                  <a:schemeClr val="tx1">
                    <a:lumMod val="65000"/>
                    <a:lumOff val="35000"/>
                  </a:schemeClr>
                </a:solidFill>
                <a:latin typeface="Gill Sans MT" panose="020B0502020104020203" pitchFamily="34" charset="0"/>
              </a:defRPr>
            </a:lvl5pPr>
            <a:lvl6pPr>
              <a:defRPr sz="1600"/>
            </a:lvl6pPr>
            <a:lvl7pPr>
              <a:defRPr sz="1600"/>
            </a:lvl7pPr>
            <a:lvl8pPr>
              <a:defRPr sz="1600"/>
            </a:lvl8pPr>
            <a:lvl9pPr>
              <a:defRPr sz="1600"/>
            </a:lvl9pPr>
          </a:lstStyle>
          <a:p>
            <a:pPr lvl="0"/>
            <a:r>
              <a:rPr lang="en-US" dirty="0"/>
              <a:t>Click to edit Master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1012599"/>
            <a:ext cx="5389033" cy="639762"/>
          </a:xfrm>
          <a:prstGeom prst="rect">
            <a:avLst/>
          </a:prstGeom>
        </p:spPr>
        <p:txBody>
          <a:bodyPr anchor="b"/>
          <a:lstStyle>
            <a:lvl1pPr marL="0" indent="0">
              <a:buNone/>
              <a:defRPr sz="2400" b="0">
                <a:solidFill>
                  <a:schemeClr val="accent5">
                    <a:lumMod val="75000"/>
                  </a:schemeClr>
                </a:solidFill>
                <a:latin typeface="Gill Sans MT" panose="020B05020201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a:t>
            </a:r>
          </a:p>
        </p:txBody>
      </p:sp>
      <p:sp>
        <p:nvSpPr>
          <p:cNvPr id="6" name="Content Placeholder 5"/>
          <p:cNvSpPr>
            <a:spLocks noGrp="1"/>
          </p:cNvSpPr>
          <p:nvPr>
            <p:ph sz="quarter" idx="4"/>
          </p:nvPr>
        </p:nvSpPr>
        <p:spPr>
          <a:xfrm>
            <a:off x="6193368" y="1652362"/>
            <a:ext cx="5389033" cy="4285301"/>
          </a:xfrm>
          <a:prstGeom prst="rect">
            <a:avLst/>
          </a:prstGeom>
        </p:spPr>
        <p:txBody>
          <a:bodyPr/>
          <a:lstStyle>
            <a:lvl1pPr>
              <a:defRPr sz="2400">
                <a:solidFill>
                  <a:schemeClr val="tx1">
                    <a:lumMod val="65000"/>
                    <a:lumOff val="35000"/>
                  </a:schemeClr>
                </a:solidFill>
                <a:latin typeface="Gill Sans MT" panose="020B0502020104020203" pitchFamily="34" charset="0"/>
              </a:defRPr>
            </a:lvl1pPr>
            <a:lvl2pPr>
              <a:defRPr sz="2000">
                <a:solidFill>
                  <a:schemeClr val="tx1">
                    <a:lumMod val="65000"/>
                    <a:lumOff val="35000"/>
                  </a:schemeClr>
                </a:solidFill>
                <a:latin typeface="Gill Sans MT" panose="020B0502020104020203" pitchFamily="34" charset="0"/>
              </a:defRPr>
            </a:lvl2pPr>
            <a:lvl3pPr>
              <a:defRPr sz="1800">
                <a:solidFill>
                  <a:schemeClr val="tx1">
                    <a:lumMod val="65000"/>
                    <a:lumOff val="35000"/>
                  </a:schemeClr>
                </a:solidFill>
                <a:latin typeface="Gill Sans MT" panose="020B0502020104020203" pitchFamily="34" charset="0"/>
              </a:defRPr>
            </a:lvl3pPr>
            <a:lvl4pPr>
              <a:defRPr sz="1600">
                <a:solidFill>
                  <a:schemeClr val="tx1">
                    <a:lumMod val="65000"/>
                    <a:lumOff val="35000"/>
                  </a:schemeClr>
                </a:solidFill>
                <a:latin typeface="Gill Sans MT" panose="020B0502020104020203" pitchFamily="34" charset="0"/>
              </a:defRPr>
            </a:lvl4pPr>
            <a:lvl5pPr>
              <a:defRPr sz="1600">
                <a:solidFill>
                  <a:schemeClr val="tx1">
                    <a:lumMod val="65000"/>
                    <a:lumOff val="35000"/>
                  </a:schemeClr>
                </a:solidFill>
                <a:latin typeface="Gill Sans MT" panose="020B0502020104020203" pitchFamily="34" charset="0"/>
              </a:defRPr>
            </a:lvl5pPr>
            <a:lvl6pPr>
              <a:defRPr sz="1600"/>
            </a:lvl6pPr>
            <a:lvl7pPr>
              <a:defRPr sz="1600"/>
            </a:lvl7pPr>
            <a:lvl8pPr>
              <a:defRPr sz="1600"/>
            </a:lvl8pPr>
            <a:lvl9pPr>
              <a:defRPr sz="1600"/>
            </a:lvl9pPr>
          </a:lstStyle>
          <a:p>
            <a:pPr lvl="0"/>
            <a:r>
              <a:rPr lang="en-US" dirty="0"/>
              <a:t>Click to edit Master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a:spLocks noGrp="1"/>
          </p:cNvSpPr>
          <p:nvPr>
            <p:ph type="title" hasCustomPrompt="1"/>
          </p:nvPr>
        </p:nvSpPr>
        <p:spPr>
          <a:xfrm>
            <a:off x="609599" y="274638"/>
            <a:ext cx="11389896" cy="675204"/>
          </a:xfrm>
          <a:prstGeom prst="rect">
            <a:avLst/>
          </a:prstGeom>
        </p:spPr>
        <p:txBody>
          <a:bodyPr/>
          <a:lstStyle>
            <a:lvl1pPr>
              <a:defRPr b="0">
                <a:solidFill>
                  <a:schemeClr val="bg1">
                    <a:lumMod val="50000"/>
                  </a:schemeClr>
                </a:solidFill>
                <a:latin typeface="Gill Sans MT" panose="020B0502020104020203" pitchFamily="34" charset="0"/>
              </a:defRPr>
            </a:lvl1pPr>
          </a:lstStyle>
          <a:p>
            <a:r>
              <a:rPr lang="en-US" dirty="0"/>
              <a:t>Click to Edit Page Title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on Blan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599" y="274638"/>
            <a:ext cx="11389896" cy="1143000"/>
          </a:xfrm>
          <a:prstGeom prst="rect">
            <a:avLst/>
          </a:prstGeom>
        </p:spPr>
        <p:txBody>
          <a:bodyPr/>
          <a:lstStyle>
            <a:lvl1pPr>
              <a:defRPr b="0">
                <a:solidFill>
                  <a:schemeClr val="bg1">
                    <a:lumMod val="50000"/>
                  </a:schemeClr>
                </a:solidFill>
                <a:latin typeface="Gill Sans MT" panose="020B0502020104020203" pitchFamily="34" charset="0"/>
              </a:defRPr>
            </a:lvl1pPr>
          </a:lstStyle>
          <a:p>
            <a:r>
              <a:rPr lang="en-US" dirty="0"/>
              <a:t>Click to Edit Page Title</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emf"/><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5.pn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6" Type="http://schemas.openxmlformats.org/officeDocument/2006/relationships/image" Target="../media/image7.emf"/><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image" Target="../media/image6.emf"/><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4" cstate="email">
            <a:extLst>
              <a:ext uri="{28A0092B-C50C-407E-A947-70E740481C1C}">
                <a14:useLocalDpi xmlns:a14="http://schemas.microsoft.com/office/drawing/2010/main" val="0"/>
              </a:ext>
            </a:extLst>
          </a:blip>
          <a:srcRect t="6191" r="3391" b="844"/>
          <a:stretch/>
        </p:blipFill>
        <p:spPr>
          <a:xfrm>
            <a:off x="0" y="5405158"/>
            <a:ext cx="12192000" cy="1452842"/>
          </a:xfrm>
          <a:prstGeom prst="rect">
            <a:avLst/>
          </a:prstGeom>
        </p:spPr>
      </p:pic>
      <p:pic>
        <p:nvPicPr>
          <p:cNvPr id="9" name="Picture 8" descr="Waterful-logo-white.png"/>
          <p:cNvPicPr>
            <a:picLocks noChangeAspect="1"/>
          </p:cNvPicPr>
          <p:nvPr userDrawn="1"/>
        </p:nvPicPr>
        <p:blipFill rotWithShape="1">
          <a:blip r:embed="rId5" cstate="email">
            <a:extLst>
              <a:ext uri="{28A0092B-C50C-407E-A947-70E740481C1C}">
                <a14:useLocalDpi xmlns:a14="http://schemas.microsoft.com/office/drawing/2010/main" val="0"/>
              </a:ext>
            </a:extLst>
          </a:blip>
          <a:srcRect l="29871"/>
          <a:stretch/>
        </p:blipFill>
        <p:spPr>
          <a:xfrm>
            <a:off x="460597" y="5838205"/>
            <a:ext cx="2926905" cy="684079"/>
          </a:xfrm>
          <a:prstGeom prst="rect">
            <a:avLst/>
          </a:prstGeom>
        </p:spPr>
      </p:pic>
      <p:pic>
        <p:nvPicPr>
          <p:cNvPr id="5" name="Picture 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135952" y="2528814"/>
            <a:ext cx="3445218" cy="1944087"/>
          </a:xfrm>
          <a:prstGeom prst="rect">
            <a:avLst/>
          </a:prstGeom>
          <a:effectLst>
            <a:outerShdw blurRad="355600" algn="tl" rotWithShape="0">
              <a:schemeClr val="bg1">
                <a:alpha val="65000"/>
              </a:schemeClr>
            </a:outerShdw>
          </a:effectLst>
        </p:spPr>
      </p:pic>
    </p:spTree>
    <p:extLst>
      <p:ext uri="{BB962C8B-B14F-4D97-AF65-F5344CB8AC3E}">
        <p14:creationId xmlns:p14="http://schemas.microsoft.com/office/powerpoint/2010/main" val="3433079884"/>
      </p:ext>
    </p:extLst>
  </p:cSld>
  <p:clrMap bg1="lt1" tx1="dk1" bg2="lt2" tx2="dk2" accent1="accent1" accent2="accent2" accent3="accent3" accent4="accent4" accent5="accent5" accent6="accent6" hlink="hlink" folHlink="folHlink"/>
  <p:sldLayoutIdLst>
    <p:sldLayoutId id="2147483707" r:id="rId1"/>
  </p:sldLayoutIdLst>
  <p:hf hdr="0" ftr="0"/>
  <p:txStyles>
    <p:titleStyle>
      <a:lvl1pPr algn="r" defTabSz="914400" rtl="0" eaLnBrk="1" latinLnBrk="0" hangingPunct="1">
        <a:spcBef>
          <a:spcPct val="0"/>
        </a:spcBef>
        <a:buNone/>
        <a:defRPr sz="4000" kern="1200" baseline="0">
          <a:solidFill>
            <a:schemeClr val="bg1"/>
          </a:solidFill>
          <a:latin typeface="Arial Black"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13" cstate="email">
            <a:extLst>
              <a:ext uri="{28A0092B-C50C-407E-A947-70E740481C1C}">
                <a14:useLocalDpi xmlns:a14="http://schemas.microsoft.com/office/drawing/2010/main" val="0"/>
              </a:ext>
            </a:extLst>
          </a:blip>
          <a:stretch>
            <a:fillRect/>
          </a:stretch>
        </p:blipFill>
        <p:spPr>
          <a:xfrm>
            <a:off x="2" y="-44553"/>
            <a:ext cx="12191998" cy="455845"/>
          </a:xfrm>
          <a:prstGeom prst="rect">
            <a:avLst/>
          </a:prstGeom>
        </p:spPr>
      </p:pic>
      <p:pic>
        <p:nvPicPr>
          <p:cNvPr id="7" name="Picture 6"/>
          <p:cNvPicPr>
            <a:picLocks noChangeAspect="1"/>
          </p:cNvPicPr>
          <p:nvPr userDrawn="1"/>
        </p:nvPicPr>
        <p:blipFill rotWithShape="1">
          <a:blip r:embed="rId14" cstate="email">
            <a:extLst>
              <a:ext uri="{28A0092B-C50C-407E-A947-70E740481C1C}">
                <a14:useLocalDpi xmlns:a14="http://schemas.microsoft.com/office/drawing/2010/main" val="0"/>
              </a:ext>
            </a:extLst>
          </a:blip>
          <a:srcRect t="6190" r="3391" b="43509"/>
          <a:stretch/>
        </p:blipFill>
        <p:spPr>
          <a:xfrm>
            <a:off x="0" y="6071908"/>
            <a:ext cx="12192000" cy="786092"/>
          </a:xfrm>
          <a:prstGeom prst="rect">
            <a:avLst/>
          </a:prstGeom>
        </p:spPr>
      </p:pic>
      <p:sp>
        <p:nvSpPr>
          <p:cNvPr id="13" name="Date Placeholder 3"/>
          <p:cNvSpPr txBox="1">
            <a:spLocks/>
          </p:cNvSpPr>
          <p:nvPr/>
        </p:nvSpPr>
        <p:spPr>
          <a:xfrm>
            <a:off x="4257" y="47186"/>
            <a:ext cx="1500693" cy="237325"/>
          </a:xfrm>
          <a:prstGeom prst="rect">
            <a:avLst/>
          </a:prstGeom>
        </p:spPr>
        <p:txBody>
          <a:bodyPr vert="horz" lIns="91440" tIns="45720" rIns="91440" bIns="45720" rtlCol="0" anchor="ctr"/>
          <a:lstStyle>
            <a:lvl1pPr algn="r">
              <a:defRPr sz="1800">
                <a:solidFill>
                  <a:schemeClr val="bg1"/>
                </a:solidFill>
                <a:latin typeface="Arial" pitchFamily="34" charset="0"/>
                <a:cs typeface="Arial" pitchFamily="34" charset="0"/>
              </a:defRPr>
            </a:lvl1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lang="en-US" sz="1200" b="0" baseline="0" noProof="0" dirty="0">
                <a:effectLst>
                  <a:outerShdw blurRad="50800" dist="38100" dir="2700000" algn="tl" rotWithShape="0">
                    <a:prstClr val="black">
                      <a:alpha val="40000"/>
                    </a:prstClr>
                  </a:outerShdw>
                </a:effectLst>
                <a:latin typeface="Gill Sans MT" panose="020B0502020104020203" pitchFamily="34" charset="0"/>
              </a:rPr>
              <a:t>September 16, 2020</a:t>
            </a:r>
            <a:endParaRPr lang="en-US" sz="1200" b="0" noProof="0" dirty="0">
              <a:effectLst>
                <a:outerShdw blurRad="50800" dist="38100" dir="2700000" algn="tl" rotWithShape="0">
                  <a:prstClr val="black">
                    <a:alpha val="40000"/>
                  </a:prstClr>
                </a:outerShdw>
              </a:effectLst>
              <a:latin typeface="Gill Sans MT" panose="020B0502020104020203" pitchFamily="34" charset="0"/>
            </a:endParaRPr>
          </a:p>
        </p:txBody>
      </p:sp>
      <p:sp>
        <p:nvSpPr>
          <p:cNvPr id="17" name="Rectangle 10"/>
          <p:cNvSpPr>
            <a:spLocks noChangeArrowheads="1"/>
          </p:cNvSpPr>
          <p:nvPr/>
        </p:nvSpPr>
        <p:spPr bwMode="auto">
          <a:xfrm>
            <a:off x="10372725" y="47186"/>
            <a:ext cx="1800225" cy="237325"/>
          </a:xfrm>
          <a:prstGeom prst="rect">
            <a:avLst/>
          </a:prstGeom>
          <a:noFill/>
          <a:ln w="9525">
            <a:noFill/>
            <a:miter lim="800000"/>
            <a:headEnd/>
            <a:tailEnd/>
          </a:ln>
          <a:effectLst/>
        </p:spPr>
        <p:txBody>
          <a:bodyPr anchor="ctr"/>
          <a:lstStyle/>
          <a:p>
            <a:pPr algn="ctr">
              <a:spcBef>
                <a:spcPct val="0"/>
              </a:spcBef>
              <a:buFontTx/>
              <a:buNone/>
            </a:pPr>
            <a:r>
              <a:rPr lang="en-US" sz="1200" b="0" dirty="0">
                <a:solidFill>
                  <a:schemeClr val="bg1"/>
                </a:solidFill>
                <a:effectLst>
                  <a:outerShdw blurRad="50800" dist="38100" dir="2700000" algn="tl" rotWithShape="0">
                    <a:prstClr val="black">
                      <a:alpha val="40000"/>
                    </a:prstClr>
                  </a:outerShdw>
                </a:effectLst>
                <a:latin typeface="Gill Sans MT" panose="020B0502020104020203" pitchFamily="34" charset="0"/>
              </a:rPr>
              <a:t>Page </a:t>
            </a:r>
            <a:fld id="{F31E7ECC-B9C9-4914-948A-880332F23CFE}" type="slidenum">
              <a:rPr lang="en-US" sz="1200" b="0" smtClean="0">
                <a:solidFill>
                  <a:schemeClr val="bg1"/>
                </a:solidFill>
                <a:effectLst>
                  <a:outerShdw blurRad="50800" dist="38100" dir="2700000" algn="tl" rotWithShape="0">
                    <a:prstClr val="black">
                      <a:alpha val="40000"/>
                    </a:prstClr>
                  </a:outerShdw>
                </a:effectLst>
                <a:latin typeface="Gill Sans MT" panose="020B0502020104020203" pitchFamily="34" charset="0"/>
              </a:rPr>
              <a:pPr algn="ctr">
                <a:spcBef>
                  <a:spcPct val="0"/>
                </a:spcBef>
                <a:buFontTx/>
                <a:buNone/>
              </a:pPr>
              <a:t>‹#›</a:t>
            </a:fld>
            <a:r>
              <a:rPr lang="en-US" sz="1200" b="0" dirty="0">
                <a:solidFill>
                  <a:schemeClr val="bg1"/>
                </a:solidFill>
                <a:effectLst>
                  <a:outerShdw blurRad="50800" dist="38100" dir="2700000" algn="tl" rotWithShape="0">
                    <a:prstClr val="black">
                      <a:alpha val="40000"/>
                    </a:prstClr>
                  </a:outerShdw>
                </a:effectLst>
                <a:latin typeface="Gill Sans MT" panose="020B0502020104020203" pitchFamily="34" charset="0"/>
              </a:rPr>
              <a:t> </a:t>
            </a:r>
          </a:p>
        </p:txBody>
      </p:sp>
      <p:sp>
        <p:nvSpPr>
          <p:cNvPr id="18" name="Text Box 18"/>
          <p:cNvSpPr txBox="1">
            <a:spLocks noChangeArrowheads="1"/>
          </p:cNvSpPr>
          <p:nvPr userDrawn="1"/>
        </p:nvSpPr>
        <p:spPr bwMode="auto">
          <a:xfrm>
            <a:off x="77897" y="6234121"/>
            <a:ext cx="10414578" cy="461665"/>
          </a:xfrm>
          <a:prstGeom prst="rect">
            <a:avLst/>
          </a:prstGeom>
          <a:noFill/>
          <a:ln w="9525">
            <a:noFill/>
            <a:miter lim="800000"/>
            <a:headEnd/>
            <a:tailEnd/>
          </a:ln>
          <a:effectLst/>
        </p:spPr>
        <p:txBody>
          <a:bodyPr wrap="square">
            <a:spAutoFit/>
          </a:bodyPr>
          <a:lstStyle/>
          <a:p>
            <a:pPr algn="l">
              <a:spcBef>
                <a:spcPct val="50000"/>
              </a:spcBef>
              <a:buFontTx/>
              <a:buNone/>
            </a:pPr>
            <a:r>
              <a:rPr lang="en-US" sz="2400" b="0" dirty="0">
                <a:solidFill>
                  <a:schemeClr val="bg1"/>
                </a:solidFill>
                <a:effectLst>
                  <a:outerShdw blurRad="127000" dist="63500" dir="2700000" algn="t" rotWithShape="0">
                    <a:schemeClr val="tx1"/>
                  </a:outerShdw>
                </a:effectLst>
                <a:latin typeface="Gill Sans MT" panose="020B0502020104020203" pitchFamily="34" charset="0"/>
              </a:rPr>
              <a:t>BPC Small Diameter Central </a:t>
            </a:r>
            <a:r>
              <a:rPr lang="en-US" sz="2400" b="0" dirty="0" err="1">
                <a:solidFill>
                  <a:schemeClr val="bg1"/>
                </a:solidFill>
                <a:effectLst>
                  <a:outerShdw blurRad="127000" dist="63500" dir="2700000" algn="t" rotWithShape="0">
                    <a:schemeClr val="tx1"/>
                  </a:outerShdw>
                </a:effectLst>
                <a:latin typeface="Gill Sans MT" panose="020B0502020104020203" pitchFamily="34" charset="0"/>
              </a:rPr>
              <a:t>Sewershed</a:t>
            </a:r>
            <a:r>
              <a:rPr lang="en-US" sz="2400" b="0" dirty="0">
                <a:solidFill>
                  <a:schemeClr val="bg1"/>
                </a:solidFill>
                <a:effectLst>
                  <a:outerShdw blurRad="127000" dist="63500" dir="2700000" algn="t" rotWithShape="0">
                    <a:schemeClr val="tx1"/>
                  </a:outerShdw>
                </a:effectLst>
                <a:latin typeface="Gill Sans MT" panose="020B0502020104020203" pitchFamily="34" charset="0"/>
              </a:rPr>
              <a:t> Package 5 - CIPP</a:t>
            </a:r>
          </a:p>
        </p:txBody>
      </p:sp>
      <p:sp>
        <p:nvSpPr>
          <p:cNvPr id="5" name="Oval 4"/>
          <p:cNvSpPr/>
          <p:nvPr userDrawn="1"/>
        </p:nvSpPr>
        <p:spPr>
          <a:xfrm>
            <a:off x="9822305" y="5934075"/>
            <a:ext cx="2160145" cy="923925"/>
          </a:xfrm>
          <a:prstGeom prst="ellipse">
            <a:avLst/>
          </a:prstGeom>
          <a:solidFill>
            <a:schemeClr val="tx1">
              <a:alpha val="45000"/>
            </a:schemeClr>
          </a:solidFill>
          <a:ln>
            <a:noFill/>
          </a:ln>
          <a:effectLst>
            <a:softEdge rad="266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p:cNvGrpSpPr/>
          <p:nvPr userDrawn="1"/>
        </p:nvGrpSpPr>
        <p:grpSpPr>
          <a:xfrm>
            <a:off x="4570589" y="77002"/>
            <a:ext cx="2812701" cy="197644"/>
            <a:chOff x="4562271" y="316896"/>
            <a:chExt cx="2812701" cy="197644"/>
          </a:xfrm>
        </p:grpSpPr>
        <p:pic>
          <p:nvPicPr>
            <p:cNvPr id="23" name="Picture 22"/>
            <p:cNvPicPr>
              <a:picLocks noChangeAspect="1"/>
            </p:cNvPicPr>
            <p:nvPr userDrawn="1"/>
          </p:nvPicPr>
          <p:blipFill rotWithShape="1">
            <a:blip r:embed="rId15" cstate="print">
              <a:extLst>
                <a:ext uri="{28A0092B-C50C-407E-A947-70E740481C1C}">
                  <a14:useLocalDpi xmlns:a14="http://schemas.microsoft.com/office/drawing/2010/main" val="0"/>
                </a:ext>
              </a:extLst>
            </a:blip>
            <a:srcRect l="5416" t="39904" r="7356" b="23059"/>
            <a:stretch/>
          </p:blipFill>
          <p:spPr>
            <a:xfrm>
              <a:off x="5991466" y="316896"/>
              <a:ext cx="1383506" cy="197644"/>
            </a:xfrm>
            <a:prstGeom prst="rect">
              <a:avLst/>
            </a:prstGeom>
            <a:ln>
              <a:noFill/>
            </a:ln>
            <a:effectLst>
              <a:outerShdw blurRad="38100" dist="25400" dir="2700000" algn="tl" rotWithShape="0">
                <a:srgbClr val="333333">
                  <a:alpha val="70000"/>
                </a:srgbClr>
              </a:outerShdw>
            </a:effectLst>
          </p:spPr>
        </p:pic>
        <p:pic>
          <p:nvPicPr>
            <p:cNvPr id="24" name="Picture 23"/>
            <p:cNvPicPr>
              <a:picLocks noChangeAspect="1"/>
            </p:cNvPicPr>
            <p:nvPr userDrawn="1"/>
          </p:nvPicPr>
          <p:blipFill rotWithShape="1">
            <a:blip r:embed="rId15" cstate="print">
              <a:extLst>
                <a:ext uri="{28A0092B-C50C-407E-A947-70E740481C1C}">
                  <a14:useLocalDpi xmlns:a14="http://schemas.microsoft.com/office/drawing/2010/main" val="0"/>
                </a:ext>
              </a:extLst>
            </a:blip>
            <a:srcRect l="5416" t="23391" r="34958" b="62330"/>
            <a:stretch/>
          </p:blipFill>
          <p:spPr>
            <a:xfrm>
              <a:off x="4562271" y="356131"/>
              <a:ext cx="1429195" cy="115155"/>
            </a:xfrm>
            <a:prstGeom prst="rect">
              <a:avLst/>
            </a:prstGeom>
            <a:ln>
              <a:noFill/>
            </a:ln>
            <a:effectLst>
              <a:outerShdw blurRad="38100" dist="25400" dir="2700000" algn="tl" rotWithShape="0">
                <a:srgbClr val="333333"/>
              </a:outerShdw>
            </a:effectLst>
          </p:spPr>
        </p:pic>
      </p:grpSp>
      <p:pic>
        <p:nvPicPr>
          <p:cNvPr id="2" name="Picture 1"/>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0623481" y="6166362"/>
            <a:ext cx="1141855" cy="644332"/>
          </a:xfrm>
          <a:prstGeom prst="rect">
            <a:avLst/>
          </a:prstGeom>
          <a:effectLst>
            <a:outerShdw blurRad="76200" dist="25400" dir="2700000" algn="ctr" rotWithShape="0">
              <a:schemeClr val="tx1">
                <a:alpha val="70000"/>
              </a:schemeClr>
            </a:outerShdw>
          </a:effectLst>
        </p:spPr>
      </p:pic>
    </p:spTree>
  </p:cSld>
  <p:clrMap bg1="lt1" tx1="dk1" bg2="lt2" tx2="dk2" accent1="accent1" accent2="accent2" accent3="accent3" accent4="accent4" accent5="accent5" accent6="accent6" hlink="hlink" folHlink="folHlink"/>
  <p:sldLayoutIdLst>
    <p:sldLayoutId id="2147483684" r:id="rId1"/>
    <p:sldLayoutId id="2147483702" r:id="rId2"/>
    <p:sldLayoutId id="2147483686" r:id="rId3"/>
    <p:sldLayoutId id="2147483705" r:id="rId4"/>
    <p:sldLayoutId id="2147483704" r:id="rId5"/>
    <p:sldLayoutId id="2147483703" r:id="rId6"/>
    <p:sldLayoutId id="2147483687" r:id="rId7"/>
    <p:sldLayoutId id="2147483688" r:id="rId8"/>
    <p:sldLayoutId id="2147483689" r:id="rId9"/>
    <p:sldLayoutId id="2147483690" r:id="rId10"/>
    <p:sldLayoutId id="2147483691" r:id="rId11"/>
  </p:sldLayoutIdLst>
  <p:hf hdr="0" ftr="0"/>
  <p:txStyles>
    <p:titleStyle>
      <a:lvl1pPr algn="l" defTabSz="914400" rtl="0" eaLnBrk="1" latinLnBrk="0" hangingPunct="1">
        <a:spcBef>
          <a:spcPct val="0"/>
        </a:spcBef>
        <a:buNone/>
        <a:defRPr sz="4000" kern="1200" baseline="0">
          <a:solidFill>
            <a:srgbClr val="000099"/>
          </a:solidFill>
          <a:latin typeface="Arial Black"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apps.saws.org/Business_Center/Contractsol/" TargetMode="External"/><Relationship Id="rId2" Type="http://schemas.openxmlformats.org/officeDocument/2006/relationships/hyperlink" Target="http://www.saws.org/" TargetMode="Externa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mailto:Marisol.Robles@saws.org" TargetMode="External"/><Relationship Id="rId2" Type="http://schemas.openxmlformats.org/officeDocument/2006/relationships/hyperlink" Target="mailto:Janie.Powell@saws.org"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google.com/url?sa=i&amp;rct=j&amp;q=&amp;esrc=s&amp;source=images&amp;cd=&amp;ved=2ahUKEwipqJCdrs7cAhVPd6wKHeUVCbAQjRx6BAgBEAU&amp;url=http://www.3coast.com/7-interview-questions-to-determine-personality-fit/&amp;psig=AOvVaw1smCv3AY94iRaavBSBgCJL&amp;ust=1533298887197548"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mailto:Marisol.Robles@saws.org"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saws.smwbe.com/" TargetMode="External"/><Relationship Id="rId2" Type="http://schemas.openxmlformats.org/officeDocument/2006/relationships/image" Target="../media/image8.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4154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Contract Requirements</a:t>
            </a:r>
          </a:p>
        </p:txBody>
      </p:sp>
      <p:sp>
        <p:nvSpPr>
          <p:cNvPr id="6" name="Content Placeholder 5"/>
          <p:cNvSpPr>
            <a:spLocks noGrp="1"/>
          </p:cNvSpPr>
          <p:nvPr>
            <p:ph idx="1"/>
          </p:nvPr>
        </p:nvSpPr>
        <p:spPr>
          <a:xfrm>
            <a:off x="609600" y="1531083"/>
            <a:ext cx="10972800" cy="4465679"/>
          </a:xfrm>
        </p:spPr>
        <p:txBody>
          <a:bodyPr/>
          <a:lstStyle/>
          <a:p>
            <a:pPr algn="just"/>
            <a:r>
              <a:rPr lang="en-US" sz="2400" dirty="0"/>
              <a:t>Certified payroll to be submitted on weekly basis</a:t>
            </a:r>
          </a:p>
          <a:p>
            <a:pPr algn="just"/>
            <a:r>
              <a:rPr lang="en-US" sz="2400" dirty="0"/>
              <a:t>Wage decisions are included within the specifications</a:t>
            </a:r>
          </a:p>
          <a:p>
            <a:pPr algn="just"/>
            <a:r>
              <a:rPr lang="en-US" sz="2400" dirty="0"/>
              <a:t>Contractors to utilize LCP Tracker </a:t>
            </a:r>
          </a:p>
          <a:p>
            <a:pPr algn="just"/>
            <a:r>
              <a:rPr lang="en-US" sz="2400" dirty="0"/>
              <a:t>Site visits are random and unannounced</a:t>
            </a:r>
          </a:p>
          <a:p>
            <a:pPr algn="just"/>
            <a:r>
              <a:rPr lang="en-US" sz="2400" dirty="0"/>
              <a:t>Interviews will be Conducted and will be private &amp; confidential</a:t>
            </a:r>
          </a:p>
          <a:p>
            <a:pPr algn="just"/>
            <a:r>
              <a:rPr lang="en-US" sz="2400" dirty="0"/>
              <a:t>Payroll records are subject to review</a:t>
            </a:r>
          </a:p>
          <a:p>
            <a:pPr algn="just"/>
            <a:r>
              <a:rPr lang="en-US" sz="2400" dirty="0"/>
              <a:t>All apprenticeship programs will need to be approved by Department of Labor prior to starting</a:t>
            </a:r>
          </a:p>
          <a:p>
            <a:pPr algn="just"/>
            <a:r>
              <a:rPr lang="en-US" sz="2400" dirty="0"/>
              <a:t>Contractors are responsible for sub-contractor payroll </a:t>
            </a:r>
          </a:p>
          <a:p>
            <a:pPr algn="just"/>
            <a:r>
              <a:rPr lang="en-US" sz="2400" dirty="0"/>
              <a:t>Late payrolls delay contractor payments from SAWS</a:t>
            </a:r>
          </a:p>
          <a:p>
            <a:endParaRPr lang="en-US" dirty="0"/>
          </a:p>
        </p:txBody>
      </p:sp>
      <p:sp>
        <p:nvSpPr>
          <p:cNvPr id="7" name="Subtitle 6"/>
          <p:cNvSpPr>
            <a:spLocks noGrp="1"/>
          </p:cNvSpPr>
          <p:nvPr>
            <p:ph type="subTitle" idx="13"/>
          </p:nvPr>
        </p:nvSpPr>
        <p:spPr/>
        <p:txBody>
          <a:bodyPr>
            <a:normAutofit lnSpcReduction="10000"/>
          </a:bodyPr>
          <a:lstStyle/>
          <a:p>
            <a:r>
              <a:rPr lang="en-US" dirty="0"/>
              <a:t>Prevailing Wage Rate and Labor Standards – Section 2.10 of the General Conditions</a:t>
            </a:r>
          </a:p>
          <a:p>
            <a:endParaRPr lang="en-US" dirty="0"/>
          </a:p>
        </p:txBody>
      </p:sp>
    </p:spTree>
    <p:extLst>
      <p:ext uri="{BB962C8B-B14F-4D97-AF65-F5344CB8AC3E}">
        <p14:creationId xmlns:p14="http://schemas.microsoft.com/office/powerpoint/2010/main" val="2335027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Contract Requirements</a:t>
            </a:r>
          </a:p>
        </p:txBody>
      </p:sp>
      <p:sp>
        <p:nvSpPr>
          <p:cNvPr id="6" name="Content Placeholder 5"/>
          <p:cNvSpPr>
            <a:spLocks noGrp="1"/>
          </p:cNvSpPr>
          <p:nvPr>
            <p:ph idx="1"/>
          </p:nvPr>
        </p:nvSpPr>
        <p:spPr>
          <a:xfrm>
            <a:off x="684414" y="1060739"/>
            <a:ext cx="10974185" cy="4672549"/>
          </a:xfrm>
        </p:spPr>
        <p:txBody>
          <a:bodyPr/>
          <a:lstStyle/>
          <a:p>
            <a:pPr algn="just"/>
            <a:r>
              <a:rPr lang="en-US" dirty="0"/>
              <a:t>Insurance requirements are found in Section 5.7 of the GCs</a:t>
            </a:r>
          </a:p>
          <a:p>
            <a:pPr lvl="1" algn="just"/>
            <a:r>
              <a:rPr lang="en-US" dirty="0" smtClean="0">
                <a:solidFill>
                  <a:schemeClr val="tx1"/>
                </a:solidFill>
              </a:rPr>
              <a:t>Installation </a:t>
            </a:r>
            <a:r>
              <a:rPr lang="en-US" dirty="0">
                <a:solidFill>
                  <a:schemeClr val="tx1"/>
                </a:solidFill>
              </a:rPr>
              <a:t>Floater </a:t>
            </a:r>
            <a:r>
              <a:rPr lang="en-US" dirty="0" smtClean="0">
                <a:solidFill>
                  <a:schemeClr val="tx1"/>
                </a:solidFill>
              </a:rPr>
              <a:t>coverage is required in lieu of Builder’s Risk</a:t>
            </a:r>
            <a:endParaRPr lang="en-US" dirty="0">
              <a:solidFill>
                <a:schemeClr val="tx1"/>
              </a:solidFill>
            </a:endParaRPr>
          </a:p>
          <a:p>
            <a:pPr algn="just"/>
            <a:r>
              <a:rPr lang="en-US" dirty="0" smtClean="0"/>
              <a:t>Contractor shall maintain </a:t>
            </a:r>
            <a:r>
              <a:rPr lang="en-US" dirty="0"/>
              <a:t>insurance coverage during the construction of this Project</a:t>
            </a:r>
          </a:p>
          <a:p>
            <a:pPr algn="just"/>
            <a:r>
              <a:rPr lang="en-US" dirty="0" smtClean="0"/>
              <a:t>Insurance must be compliant </a:t>
            </a:r>
            <a:r>
              <a:rPr lang="en-US" dirty="0"/>
              <a:t>prior to executing the contract</a:t>
            </a:r>
          </a:p>
          <a:p>
            <a:pPr algn="just"/>
            <a:r>
              <a:rPr lang="en-US" dirty="0" smtClean="0"/>
              <a:t>SAWS will </a:t>
            </a:r>
            <a:r>
              <a:rPr lang="en-US" dirty="0"/>
              <a:t>ask for insurance prior to Board award to expedite execution of the contract</a:t>
            </a:r>
          </a:p>
          <a:p>
            <a:pPr lvl="1" algn="just"/>
            <a:r>
              <a:rPr lang="en-US" dirty="0"/>
              <a:t>Any deficiencies must be corrected prior to Board award</a:t>
            </a:r>
          </a:p>
        </p:txBody>
      </p:sp>
    </p:spTree>
    <p:extLst>
      <p:ext uri="{BB962C8B-B14F-4D97-AF65-F5344CB8AC3E}">
        <p14:creationId xmlns:p14="http://schemas.microsoft.com/office/powerpoint/2010/main" val="2231941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Bid Packet Preparation</a:t>
            </a:r>
          </a:p>
        </p:txBody>
      </p:sp>
      <p:sp>
        <p:nvSpPr>
          <p:cNvPr id="5" name="Content Placeholder 4"/>
          <p:cNvSpPr>
            <a:spLocks noGrp="1"/>
          </p:cNvSpPr>
          <p:nvPr>
            <p:ph idx="1"/>
          </p:nvPr>
        </p:nvSpPr>
        <p:spPr>
          <a:xfrm>
            <a:off x="609599" y="950027"/>
            <a:ext cx="10972800" cy="5011295"/>
          </a:xfrm>
        </p:spPr>
        <p:txBody>
          <a:bodyPr/>
          <a:lstStyle/>
          <a:p>
            <a:pPr algn="just"/>
            <a:r>
              <a:rPr lang="en-US" sz="2800" dirty="0"/>
              <a:t>Utilize the Bid Packet Checklist within the specifications</a:t>
            </a:r>
          </a:p>
          <a:p>
            <a:pPr algn="just"/>
            <a:r>
              <a:rPr lang="en-US" sz="2800" u="sng" dirty="0"/>
              <a:t>Double check</a:t>
            </a:r>
            <a:r>
              <a:rPr lang="en-US" sz="2800" dirty="0"/>
              <a:t> all mathematical calculations and verify all extensions</a:t>
            </a:r>
          </a:p>
          <a:p>
            <a:pPr algn="just"/>
            <a:r>
              <a:rPr lang="en-US" sz="2800" dirty="0"/>
              <a:t>Ensure Mobilization &amp; Prep ROW Line Item does not exceed the percentage allowed</a:t>
            </a:r>
          </a:p>
          <a:p>
            <a:pPr algn="just"/>
            <a:r>
              <a:rPr lang="en-US" sz="2800" dirty="0" smtClean="0"/>
              <a:t>Statement of Bidder’s Experience forms are required</a:t>
            </a:r>
          </a:p>
          <a:p>
            <a:pPr lvl="1" algn="just"/>
            <a:r>
              <a:rPr lang="en-US" sz="2400" dirty="0" smtClean="0"/>
              <a:t>Similar projects should match the scope/experience indicated on the SBE form</a:t>
            </a:r>
          </a:p>
          <a:p>
            <a:pPr lvl="1" algn="just"/>
            <a:r>
              <a:rPr lang="en-US" sz="2400" dirty="0" smtClean="0"/>
              <a:t>References </a:t>
            </a:r>
            <a:r>
              <a:rPr lang="en-US" sz="2400" dirty="0"/>
              <a:t>and contact information must be </a:t>
            </a:r>
            <a:r>
              <a:rPr lang="en-US" sz="2400" u="sng" dirty="0"/>
              <a:t>verified</a:t>
            </a:r>
            <a:r>
              <a:rPr lang="en-US" sz="2400" dirty="0"/>
              <a:t> prior to submitting</a:t>
            </a:r>
          </a:p>
          <a:p>
            <a:pPr algn="just"/>
            <a:r>
              <a:rPr lang="en-US" sz="2800" dirty="0"/>
              <a:t>Addendums are acknowledged on the Bid </a:t>
            </a:r>
            <a:r>
              <a:rPr lang="en-US" sz="2800" dirty="0" smtClean="0"/>
              <a:t>Proposal Signature Page</a:t>
            </a:r>
            <a:endParaRPr lang="en-US" sz="2800" dirty="0"/>
          </a:p>
          <a:p>
            <a:pPr algn="just"/>
            <a:r>
              <a:rPr lang="en-US" sz="2800" dirty="0"/>
              <a:t>A baseline schedule </a:t>
            </a:r>
            <a:r>
              <a:rPr lang="en-US" sz="2800" dirty="0" smtClean="0"/>
              <a:t>will be required by the apparent low bidder only with </a:t>
            </a:r>
            <a:r>
              <a:rPr lang="en-US" sz="2800" dirty="0"/>
              <a:t>an assumed </a:t>
            </a:r>
            <a:r>
              <a:rPr lang="en-US" sz="2800" dirty="0" smtClean="0"/>
              <a:t>Notice to Proceed Date </a:t>
            </a:r>
            <a:r>
              <a:rPr lang="en-US" sz="2800" dirty="0"/>
              <a:t>of November 23, 2020</a:t>
            </a:r>
          </a:p>
          <a:p>
            <a:pPr algn="just"/>
            <a:endParaRPr lang="en-US" sz="2800" dirty="0"/>
          </a:p>
        </p:txBody>
      </p:sp>
    </p:spTree>
    <p:extLst>
      <p:ext uri="{BB962C8B-B14F-4D97-AF65-F5344CB8AC3E}">
        <p14:creationId xmlns:p14="http://schemas.microsoft.com/office/powerpoint/2010/main" val="2330927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Addendum(s) </a:t>
            </a:r>
          </a:p>
        </p:txBody>
      </p:sp>
      <p:sp>
        <p:nvSpPr>
          <p:cNvPr id="6" name="Content Placeholder 5"/>
          <p:cNvSpPr>
            <a:spLocks noGrp="1"/>
          </p:cNvSpPr>
          <p:nvPr>
            <p:ph idx="1"/>
          </p:nvPr>
        </p:nvSpPr>
        <p:spPr/>
        <p:txBody>
          <a:bodyPr/>
          <a:lstStyle/>
          <a:p>
            <a:pPr algn="just"/>
            <a:r>
              <a:rPr lang="en-US" dirty="0" smtClean="0"/>
              <a:t>Question </a:t>
            </a:r>
            <a:r>
              <a:rPr lang="en-US" dirty="0"/>
              <a:t>deadline is September 22, 2020 by </a:t>
            </a:r>
            <a:r>
              <a:rPr lang="en-US" dirty="0" smtClean="0"/>
              <a:t>10:00 </a:t>
            </a:r>
            <a:r>
              <a:rPr lang="en-US" dirty="0"/>
              <a:t>A.M.</a:t>
            </a:r>
          </a:p>
          <a:p>
            <a:pPr algn="just"/>
            <a:r>
              <a:rPr lang="en-US" dirty="0" smtClean="0"/>
              <a:t>Addendum </a:t>
            </a:r>
            <a:r>
              <a:rPr lang="en-US" dirty="0"/>
              <a:t>will be posted on </a:t>
            </a:r>
            <a:r>
              <a:rPr lang="en-US" dirty="0" smtClean="0"/>
              <a:t>SAWS’ </a:t>
            </a:r>
            <a:r>
              <a:rPr lang="en-US" dirty="0"/>
              <a:t>website on September 25, 2020 by </a:t>
            </a:r>
            <a:r>
              <a:rPr lang="en-US" dirty="0" smtClean="0"/>
              <a:t>3:00 </a:t>
            </a:r>
            <a:r>
              <a:rPr lang="en-US" dirty="0"/>
              <a:t>P.M.</a:t>
            </a:r>
          </a:p>
          <a:p>
            <a:pPr algn="just"/>
            <a:r>
              <a:rPr lang="en-US" dirty="0"/>
              <a:t>All questions should be sent in writing via email or fax.</a:t>
            </a:r>
          </a:p>
          <a:p>
            <a:pPr algn="just"/>
            <a:r>
              <a:rPr lang="en-US" dirty="0"/>
              <a:t>Check </a:t>
            </a:r>
            <a:r>
              <a:rPr lang="en-US" dirty="0" smtClean="0"/>
              <a:t>the SAWS </a:t>
            </a:r>
            <a:r>
              <a:rPr lang="en-US" dirty="0"/>
              <a:t>website regularly for addendum </a:t>
            </a:r>
            <a:r>
              <a:rPr lang="en-US" dirty="0" smtClean="0"/>
              <a:t>postings.</a:t>
            </a:r>
            <a:endParaRPr lang="en-US" dirty="0"/>
          </a:p>
          <a:p>
            <a:pPr algn="just"/>
            <a:r>
              <a:rPr lang="en-US" dirty="0"/>
              <a:t>It is possible to have multiple addendums during the time frame in addition to the scheduled final addendum.</a:t>
            </a:r>
          </a:p>
        </p:txBody>
      </p:sp>
      <p:sp>
        <p:nvSpPr>
          <p:cNvPr id="7" name="Subtitle 6"/>
          <p:cNvSpPr>
            <a:spLocks noGrp="1"/>
          </p:cNvSpPr>
          <p:nvPr>
            <p:ph type="subTitle" idx="13"/>
          </p:nvPr>
        </p:nvSpPr>
        <p:spPr/>
        <p:txBody>
          <a:bodyPr>
            <a:normAutofit lnSpcReduction="10000"/>
          </a:bodyPr>
          <a:lstStyle/>
          <a:p>
            <a:r>
              <a:rPr lang="en-US" dirty="0"/>
              <a:t>Revisions, Clarifications, Questions and Answers (Q&amp;A’s)</a:t>
            </a:r>
          </a:p>
        </p:txBody>
      </p:sp>
    </p:spTree>
    <p:extLst>
      <p:ext uri="{BB962C8B-B14F-4D97-AF65-F5344CB8AC3E}">
        <p14:creationId xmlns:p14="http://schemas.microsoft.com/office/powerpoint/2010/main" val="4093523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Vendor Registration &amp; Notification (VRN)</a:t>
            </a:r>
          </a:p>
        </p:txBody>
      </p:sp>
      <p:sp>
        <p:nvSpPr>
          <p:cNvPr id="6" name="Content Placeholder 5"/>
          <p:cNvSpPr>
            <a:spLocks noGrp="1"/>
          </p:cNvSpPr>
          <p:nvPr>
            <p:ph idx="1"/>
          </p:nvPr>
        </p:nvSpPr>
        <p:spPr>
          <a:xfrm>
            <a:off x="609599" y="1011456"/>
            <a:ext cx="10972800" cy="4517382"/>
          </a:xfrm>
        </p:spPr>
        <p:txBody>
          <a:bodyPr/>
          <a:lstStyle/>
          <a:p>
            <a:pPr algn="just"/>
            <a:r>
              <a:rPr lang="en-US" sz="2800" dirty="0"/>
              <a:t>Please register through </a:t>
            </a:r>
            <a:r>
              <a:rPr lang="en-US" sz="2800" dirty="0" smtClean="0"/>
              <a:t>SAWS’ </a:t>
            </a:r>
            <a:r>
              <a:rPr lang="en-US" sz="2800" dirty="0"/>
              <a:t>Vendor Registration Program on the SAWS website at </a:t>
            </a:r>
            <a:r>
              <a:rPr lang="en-US" sz="2800" dirty="0">
                <a:hlinkClick r:id="rId2"/>
              </a:rPr>
              <a:t>www.saws.org</a:t>
            </a:r>
            <a:r>
              <a:rPr lang="en-US" sz="2800" dirty="0"/>
              <a:t> to ensure access to the latest information.</a:t>
            </a:r>
          </a:p>
          <a:p>
            <a:pPr algn="just"/>
            <a:r>
              <a:rPr lang="en-US" sz="2800" dirty="0"/>
              <a:t>To receive updates on specific projects, registered vendors must ‘Subscribe’ to the project by selecting the project, and clicking ‘Subscribe’ under the Notify Me box.</a:t>
            </a:r>
          </a:p>
          <a:p>
            <a:pPr marL="0" indent="0">
              <a:buNone/>
            </a:pPr>
            <a:r>
              <a:rPr lang="en-US" sz="2800" dirty="0">
                <a:hlinkClick r:id="rId3"/>
              </a:rPr>
              <a:t>https://apps.saws.org/Business_Center/Contractsol/</a:t>
            </a:r>
            <a:r>
              <a:rPr lang="en-US" sz="2800" dirty="0"/>
              <a:t>  </a:t>
            </a:r>
          </a:p>
        </p:txBody>
      </p:sp>
      <p:pic>
        <p:nvPicPr>
          <p:cNvPr id="2" name="Picture 1"/>
          <p:cNvPicPr>
            <a:picLocks noChangeAspect="1"/>
          </p:cNvPicPr>
          <p:nvPr/>
        </p:nvPicPr>
        <p:blipFill>
          <a:blip r:embed="rId4"/>
          <a:stretch>
            <a:fillRect/>
          </a:stretch>
        </p:blipFill>
        <p:spPr>
          <a:xfrm>
            <a:off x="8639905" y="3443844"/>
            <a:ext cx="3081040" cy="2667025"/>
          </a:xfrm>
          <a:prstGeom prst="rect">
            <a:avLst/>
          </a:prstGeom>
        </p:spPr>
      </p:pic>
    </p:spTree>
    <p:extLst>
      <p:ext uri="{BB962C8B-B14F-4D97-AF65-F5344CB8AC3E}">
        <p14:creationId xmlns:p14="http://schemas.microsoft.com/office/powerpoint/2010/main" val="1092175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Bid Opening Dates/Times</a:t>
            </a:r>
          </a:p>
        </p:txBody>
      </p:sp>
      <p:sp>
        <p:nvSpPr>
          <p:cNvPr id="6" name="Content Placeholder 5"/>
          <p:cNvSpPr>
            <a:spLocks noGrp="1"/>
          </p:cNvSpPr>
          <p:nvPr>
            <p:ph idx="1"/>
          </p:nvPr>
        </p:nvSpPr>
        <p:spPr>
          <a:xfrm>
            <a:off x="609599" y="1544193"/>
            <a:ext cx="10950478" cy="4857750"/>
          </a:xfrm>
        </p:spPr>
        <p:txBody>
          <a:bodyPr/>
          <a:lstStyle/>
          <a:p>
            <a:pPr algn="just"/>
            <a:r>
              <a:rPr lang="en-US" sz="2400" dirty="0"/>
              <a:t>Bids will be received either </a:t>
            </a:r>
            <a:r>
              <a:rPr lang="en-US" sz="2400" dirty="0" smtClean="0"/>
              <a:t>electronically </a:t>
            </a:r>
            <a:r>
              <a:rPr lang="en-US" sz="2400" dirty="0"/>
              <a:t>or </a:t>
            </a:r>
            <a:r>
              <a:rPr lang="en-US" sz="2400" dirty="0" smtClean="0"/>
              <a:t>sealed </a:t>
            </a:r>
            <a:r>
              <a:rPr lang="en-US" sz="2400" dirty="0"/>
              <a:t>bids.</a:t>
            </a:r>
          </a:p>
          <a:p>
            <a:pPr algn="just"/>
            <a:r>
              <a:rPr lang="en-US" sz="2400" dirty="0"/>
              <a:t>Electronic bids will be received via the secure SAWS FTP site</a:t>
            </a:r>
            <a:r>
              <a:rPr lang="en-US" sz="2400" dirty="0" smtClean="0"/>
              <a:t>.</a:t>
            </a:r>
          </a:p>
          <a:p>
            <a:pPr algn="just"/>
            <a:r>
              <a:rPr lang="en-US" sz="2400" u="sng" dirty="0" smtClean="0"/>
              <a:t>Request to submit the bid electronically through SAWS FTP site must be submitted no later than 3:00 p.m. October 1.</a:t>
            </a:r>
            <a:endParaRPr lang="en-US" sz="2400" u="sng" dirty="0"/>
          </a:p>
          <a:p>
            <a:pPr algn="just"/>
            <a:r>
              <a:rPr lang="en-US" sz="2400" dirty="0"/>
              <a:t>Bids may not be late</a:t>
            </a:r>
          </a:p>
          <a:p>
            <a:pPr lvl="1" algn="just"/>
            <a:r>
              <a:rPr lang="en-US" sz="2400" dirty="0"/>
              <a:t>Late bids will not be accepted and will be returned unopened</a:t>
            </a:r>
          </a:p>
          <a:p>
            <a:pPr algn="just"/>
            <a:r>
              <a:rPr lang="en-US" sz="2400" dirty="0"/>
              <a:t>Sealed bids will be received by Contract Administration, 2800 U.S. Hwy 281 North, Tower II, Customer Service Building, via a drop box located on the left wall when walking through the first set of double glass doors of the main Tower II entry on the north side of the building.</a:t>
            </a:r>
          </a:p>
          <a:p>
            <a:pPr lvl="1" algn="just"/>
            <a:r>
              <a:rPr lang="en-US" sz="2000" dirty="0"/>
              <a:t>If delivering in person to SAWS, Bidders should allow sufficient travel time.</a:t>
            </a:r>
          </a:p>
          <a:p>
            <a:pPr algn="just"/>
            <a:endParaRPr lang="en-US" sz="2400" dirty="0"/>
          </a:p>
        </p:txBody>
      </p:sp>
      <p:sp>
        <p:nvSpPr>
          <p:cNvPr id="7" name="Subtitle 6"/>
          <p:cNvSpPr>
            <a:spLocks noGrp="1"/>
          </p:cNvSpPr>
          <p:nvPr>
            <p:ph type="subTitle" idx="13"/>
          </p:nvPr>
        </p:nvSpPr>
        <p:spPr>
          <a:xfrm>
            <a:off x="609599" y="949843"/>
            <a:ext cx="9071801" cy="726557"/>
          </a:xfrm>
        </p:spPr>
        <p:txBody>
          <a:bodyPr>
            <a:normAutofit/>
          </a:bodyPr>
          <a:lstStyle/>
          <a:p>
            <a:r>
              <a:rPr lang="en-US" sz="4000" dirty="0"/>
              <a:t>October 2, 2020 at </a:t>
            </a:r>
            <a:r>
              <a:rPr lang="en-US" sz="4000" dirty="0" smtClean="0"/>
              <a:t>3:00 </a:t>
            </a:r>
            <a:r>
              <a:rPr lang="en-US" sz="4000" dirty="0"/>
              <a:t>PM</a:t>
            </a:r>
          </a:p>
        </p:txBody>
      </p:sp>
    </p:spTree>
    <p:extLst>
      <p:ext uri="{BB962C8B-B14F-4D97-AF65-F5344CB8AC3E}">
        <p14:creationId xmlns:p14="http://schemas.microsoft.com/office/powerpoint/2010/main" val="2997160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Project Background</a:t>
            </a:r>
          </a:p>
        </p:txBody>
      </p:sp>
      <p:sp>
        <p:nvSpPr>
          <p:cNvPr id="5" name="Content Placeholder 4"/>
          <p:cNvSpPr>
            <a:spLocks noGrp="1"/>
          </p:cNvSpPr>
          <p:nvPr>
            <p:ph idx="1"/>
          </p:nvPr>
        </p:nvSpPr>
        <p:spPr>
          <a:xfrm>
            <a:off x="609599" y="1145099"/>
            <a:ext cx="10972800" cy="5011295"/>
          </a:xfrm>
        </p:spPr>
        <p:txBody>
          <a:bodyPr/>
          <a:lstStyle/>
          <a:p>
            <a:pPr algn="just"/>
            <a:endParaRPr lang="en-US" sz="2400" dirty="0"/>
          </a:p>
          <a:p>
            <a:pPr algn="just"/>
            <a:r>
              <a:rPr lang="en-US" sz="2400" dirty="0"/>
              <a:t>Bid for construction is for a specified contract with rehabilitation of 11,040 linear feet of 8”-21” sanitary sewer mains by cured in place pipe.</a:t>
            </a:r>
          </a:p>
          <a:p>
            <a:pPr algn="just"/>
            <a:endParaRPr lang="en-US" sz="2400" dirty="0"/>
          </a:p>
          <a:p>
            <a:pPr algn="just"/>
            <a:r>
              <a:rPr lang="en-US" sz="2400" dirty="0"/>
              <a:t>Project is part of </a:t>
            </a:r>
            <a:r>
              <a:rPr lang="en-US" sz="2400"/>
              <a:t>the </a:t>
            </a:r>
            <a:r>
              <a:rPr lang="en-US" sz="2400" smtClean="0"/>
              <a:t>EPA Consent </a:t>
            </a:r>
            <a:r>
              <a:rPr lang="en-US" sz="2400" dirty="0"/>
              <a:t>Decree. See Special Conditions for additional information on these requirements.</a:t>
            </a:r>
          </a:p>
          <a:p>
            <a:pPr marL="0" indent="0" algn="just">
              <a:buNone/>
            </a:pPr>
            <a:endParaRPr lang="en-US" sz="2400" dirty="0"/>
          </a:p>
          <a:p>
            <a:pPr algn="just"/>
            <a:r>
              <a:rPr lang="en-US" sz="2400" dirty="0"/>
              <a:t>Contractor is to become familiar with the plans, locations, and specifications.</a:t>
            </a:r>
          </a:p>
          <a:p>
            <a:pPr algn="just"/>
            <a:endParaRPr lang="en-US" sz="2400" dirty="0"/>
          </a:p>
          <a:p>
            <a:pPr algn="just"/>
            <a:endParaRPr lang="en-US" sz="2800" dirty="0"/>
          </a:p>
        </p:txBody>
      </p:sp>
    </p:spTree>
    <p:extLst>
      <p:ext uri="{BB962C8B-B14F-4D97-AF65-F5344CB8AC3E}">
        <p14:creationId xmlns:p14="http://schemas.microsoft.com/office/powerpoint/2010/main" val="194779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Contract Requirements</a:t>
            </a:r>
          </a:p>
        </p:txBody>
      </p:sp>
      <p:sp>
        <p:nvSpPr>
          <p:cNvPr id="6" name="Content Placeholder 5"/>
          <p:cNvSpPr>
            <a:spLocks noGrp="1"/>
          </p:cNvSpPr>
          <p:nvPr>
            <p:ph idx="1"/>
          </p:nvPr>
        </p:nvSpPr>
        <p:spPr>
          <a:xfrm>
            <a:off x="609600" y="1290160"/>
            <a:ext cx="10972800" cy="4517382"/>
          </a:xfrm>
        </p:spPr>
        <p:txBody>
          <a:bodyPr/>
          <a:lstStyle/>
          <a:p>
            <a:pPr algn="just"/>
            <a:r>
              <a:rPr lang="en-US" sz="2400" dirty="0"/>
              <a:t>Contractor shall perform the work with its own organization on at least 40% of the total original contract price which should be indicated on the Good Faith Effort Plan. </a:t>
            </a:r>
          </a:p>
          <a:p>
            <a:pPr algn="just"/>
            <a:r>
              <a:rPr lang="en-US" sz="2400" dirty="0"/>
              <a:t>Bidder is required to submit Statement of Bidders Experience as part of their bid.</a:t>
            </a:r>
          </a:p>
          <a:p>
            <a:pPr algn="just"/>
            <a:r>
              <a:rPr lang="en-US" sz="2400" dirty="0"/>
              <a:t>Liquidated damages will be assessed as follows for final completion extending beyond contract time: </a:t>
            </a:r>
          </a:p>
          <a:p>
            <a:endParaRPr lang="en-US" sz="2400" dirty="0"/>
          </a:p>
          <a:p>
            <a:endParaRPr lang="en-US" sz="2400" dirty="0"/>
          </a:p>
          <a:p>
            <a:pPr marL="0" indent="0" algn="just">
              <a:buNone/>
            </a:pPr>
            <a:endParaRPr lang="en-US" sz="2400" dirty="0"/>
          </a:p>
          <a:p>
            <a:pPr marL="0" indent="0" algn="just">
              <a:buNone/>
            </a:pPr>
            <a:endParaRPr lang="en-US" sz="2400" dirty="0"/>
          </a:p>
          <a:p>
            <a:pPr marL="0" indent="0" algn="just">
              <a:buNone/>
            </a:pPr>
            <a:endParaRPr lang="en-US" sz="1800" dirty="0"/>
          </a:p>
          <a:p>
            <a:pPr marL="0" indent="0" algn="ctr">
              <a:buNone/>
            </a:pPr>
            <a:r>
              <a:rPr lang="en-US" sz="1600" dirty="0"/>
              <a:t>	</a:t>
            </a:r>
          </a:p>
          <a:p>
            <a:pPr marL="0" indent="0" algn="ctr">
              <a:buNone/>
            </a:pPr>
            <a:r>
              <a:rPr lang="en-US" sz="1600" dirty="0"/>
              <a:t>                     Any days tallied after 42 days will be assessed as a Tier 6 rate.</a:t>
            </a:r>
          </a:p>
          <a:p>
            <a:endParaRPr lang="en-US" sz="2400" dirty="0"/>
          </a:p>
        </p:txBody>
      </p:sp>
      <p:sp>
        <p:nvSpPr>
          <p:cNvPr id="7" name="Subtitle 6"/>
          <p:cNvSpPr>
            <a:spLocks noGrp="1"/>
          </p:cNvSpPr>
          <p:nvPr>
            <p:ph type="subTitle" idx="13"/>
          </p:nvPr>
        </p:nvSpPr>
        <p:spPr>
          <a:xfrm>
            <a:off x="609600" y="909970"/>
            <a:ext cx="11385453" cy="445459"/>
          </a:xfrm>
        </p:spPr>
        <p:txBody>
          <a:bodyPr>
            <a:normAutofit lnSpcReduction="10000"/>
          </a:bodyPr>
          <a:lstStyle/>
          <a:p>
            <a:r>
              <a:rPr lang="en-US" dirty="0"/>
              <a:t>Supplemental Conditions</a:t>
            </a:r>
          </a:p>
          <a:p>
            <a:endParaRPr lang="en-US" dirty="0"/>
          </a:p>
        </p:txBody>
      </p:sp>
      <p:pic>
        <p:nvPicPr>
          <p:cNvPr id="8" name="Picture 7"/>
          <p:cNvPicPr>
            <a:picLocks noChangeAspect="1"/>
          </p:cNvPicPr>
          <p:nvPr/>
        </p:nvPicPr>
        <p:blipFill>
          <a:blip r:embed="rId2"/>
          <a:stretch>
            <a:fillRect/>
          </a:stretch>
        </p:blipFill>
        <p:spPr>
          <a:xfrm>
            <a:off x="4106066" y="3241742"/>
            <a:ext cx="5417820" cy="2562647"/>
          </a:xfrm>
          <a:prstGeom prst="rect">
            <a:avLst/>
          </a:prstGeom>
        </p:spPr>
      </p:pic>
    </p:spTree>
    <p:extLst>
      <p:ext uri="{BB962C8B-B14F-4D97-AF65-F5344CB8AC3E}">
        <p14:creationId xmlns:p14="http://schemas.microsoft.com/office/powerpoint/2010/main" val="2937488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Project Background</a:t>
            </a:r>
          </a:p>
        </p:txBody>
      </p:sp>
      <p:sp>
        <p:nvSpPr>
          <p:cNvPr id="5" name="Content Placeholder 4"/>
          <p:cNvSpPr>
            <a:spLocks noGrp="1"/>
          </p:cNvSpPr>
          <p:nvPr>
            <p:ph idx="1"/>
          </p:nvPr>
        </p:nvSpPr>
        <p:spPr>
          <a:xfrm>
            <a:off x="609599" y="1145099"/>
            <a:ext cx="10972800" cy="5011295"/>
          </a:xfrm>
        </p:spPr>
        <p:txBody>
          <a:bodyPr/>
          <a:lstStyle/>
          <a:p>
            <a:pPr algn="just"/>
            <a:endParaRPr lang="en-US" sz="2800" dirty="0"/>
          </a:p>
          <a:p>
            <a:pPr marL="0" indent="0" algn="just">
              <a:buNone/>
            </a:pPr>
            <a:endParaRPr lang="en-US" sz="2800" dirty="0"/>
          </a:p>
          <a:p>
            <a:pPr algn="just"/>
            <a:endParaRPr lang="en-US" sz="2400" dirty="0"/>
          </a:p>
          <a:p>
            <a:pPr marL="0" indent="0" algn="just">
              <a:buNone/>
            </a:pPr>
            <a:endParaRPr lang="en-US" sz="2400" dirty="0"/>
          </a:p>
          <a:p>
            <a:pPr algn="just"/>
            <a:endParaRPr lang="en-US" sz="2800" dirty="0"/>
          </a:p>
        </p:txBody>
      </p:sp>
      <p:sp>
        <p:nvSpPr>
          <p:cNvPr id="6" name="Content Placeholder 4">
            <a:extLst>
              <a:ext uri="{FF2B5EF4-FFF2-40B4-BE49-F238E27FC236}">
                <a16:creationId xmlns="" xmlns:a16="http://schemas.microsoft.com/office/drawing/2014/main" id="{DE47BA32-41F1-4815-A739-5E56F990EF22}"/>
              </a:ext>
            </a:extLst>
          </p:cNvPr>
          <p:cNvSpPr txBox="1">
            <a:spLocks/>
          </p:cNvSpPr>
          <p:nvPr/>
        </p:nvSpPr>
        <p:spPr>
          <a:xfrm>
            <a:off x="761999" y="1297499"/>
            <a:ext cx="10972800" cy="501129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lumMod val="65000"/>
                    <a:lumOff val="35000"/>
                  </a:schemeClr>
                </a:solidFill>
                <a:latin typeface="Gill Sans MT" panose="020B0502020104020203"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lumMod val="65000"/>
                    <a:lumOff val="35000"/>
                  </a:schemeClr>
                </a:solidFill>
                <a:latin typeface="Gill Sans MT" panose="020B0502020104020203"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lumMod val="65000"/>
                    <a:lumOff val="35000"/>
                  </a:schemeClr>
                </a:solidFill>
                <a:latin typeface="Gill Sans MT" panose="020B0502020104020203"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Gill Sans MT" panose="020B0502020104020203"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Gill Sans MT" panose="020B0502020104020203"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fontAlgn="auto">
              <a:spcAft>
                <a:spcPts val="0"/>
              </a:spcAft>
              <a:buFont typeface="Arial" pitchFamily="34" charset="0"/>
              <a:buNone/>
            </a:pPr>
            <a:r>
              <a:rPr lang="en-US" sz="2400" u="sng" dirty="0"/>
              <a:t>36 Project Locations</a:t>
            </a:r>
          </a:p>
          <a:p>
            <a:pPr fontAlgn="auto">
              <a:spcAft>
                <a:spcPts val="0"/>
              </a:spcAft>
              <a:buFont typeface="Wingdings" panose="05000000000000000000" pitchFamily="2" charset="2"/>
              <a:buChar char="Ø"/>
            </a:pPr>
            <a:r>
              <a:rPr lang="en-US" sz="2400" dirty="0" err="1"/>
              <a:t>CoSA</a:t>
            </a:r>
            <a:r>
              <a:rPr lang="en-US" sz="2400" dirty="0"/>
              <a:t> ROW</a:t>
            </a:r>
          </a:p>
          <a:p>
            <a:pPr lvl="1" fontAlgn="auto">
              <a:spcAft>
                <a:spcPts val="0"/>
              </a:spcAft>
              <a:buFont typeface="Wingdings" panose="05000000000000000000" pitchFamily="2" charset="2"/>
              <a:buChar char="Ø"/>
            </a:pPr>
            <a:r>
              <a:rPr lang="en-US" sz="2000" dirty="0"/>
              <a:t>Approx. 8,917of 8-inch, 10-inch, 12-inch,</a:t>
            </a:r>
          </a:p>
          <a:p>
            <a:pPr marL="457200" lvl="1" indent="0" fontAlgn="auto">
              <a:spcAft>
                <a:spcPts val="0"/>
              </a:spcAft>
              <a:buNone/>
            </a:pPr>
            <a:r>
              <a:rPr lang="en-US" sz="2000" dirty="0"/>
              <a:t>    15-inch, and 21-inch</a:t>
            </a:r>
          </a:p>
          <a:p>
            <a:pPr fontAlgn="auto">
              <a:spcAft>
                <a:spcPts val="0"/>
              </a:spcAft>
              <a:buFont typeface="Wingdings" panose="05000000000000000000" pitchFamily="2" charset="2"/>
              <a:buChar char="Ø"/>
            </a:pPr>
            <a:r>
              <a:rPr lang="en-US" sz="2400" dirty="0"/>
              <a:t>TxDOT ROW </a:t>
            </a:r>
          </a:p>
          <a:p>
            <a:pPr lvl="1" fontAlgn="auto">
              <a:spcAft>
                <a:spcPts val="0"/>
              </a:spcAft>
              <a:buFont typeface="Wingdings" panose="05000000000000000000" pitchFamily="2" charset="2"/>
              <a:buChar char="Ø"/>
            </a:pPr>
            <a:r>
              <a:rPr lang="en-US" sz="2000" dirty="0"/>
              <a:t>Approx. 178 LF of 8-inch</a:t>
            </a:r>
            <a:endParaRPr lang="en-US" sz="2800" dirty="0"/>
          </a:p>
          <a:p>
            <a:pPr fontAlgn="auto">
              <a:spcAft>
                <a:spcPts val="0"/>
              </a:spcAft>
              <a:buFont typeface="Wingdings" panose="05000000000000000000" pitchFamily="2" charset="2"/>
              <a:buChar char="Ø"/>
            </a:pPr>
            <a:r>
              <a:rPr lang="en-US" sz="2400" dirty="0"/>
              <a:t>Private Property</a:t>
            </a:r>
          </a:p>
          <a:p>
            <a:pPr lvl="1" fontAlgn="auto">
              <a:spcAft>
                <a:spcPts val="0"/>
              </a:spcAft>
              <a:buFont typeface="Wingdings" panose="05000000000000000000" pitchFamily="2" charset="2"/>
              <a:buChar char="Ø"/>
            </a:pPr>
            <a:r>
              <a:rPr lang="en-US" sz="2000" dirty="0"/>
              <a:t>Approx. 1,945 of 8-inch and 12-inch</a:t>
            </a:r>
            <a:endParaRPr lang="en-US" sz="2800" dirty="0"/>
          </a:p>
        </p:txBody>
      </p:sp>
      <p:pic>
        <p:nvPicPr>
          <p:cNvPr id="3" name="Picture 2">
            <a:extLst>
              <a:ext uri="{FF2B5EF4-FFF2-40B4-BE49-F238E27FC236}">
                <a16:creationId xmlns="" xmlns:a16="http://schemas.microsoft.com/office/drawing/2014/main" id="{B978261D-BABD-4EEE-801E-08E13BC6F11E}"/>
              </a:ext>
            </a:extLst>
          </p:cNvPr>
          <p:cNvPicPr>
            <a:picLocks noChangeAspect="1"/>
          </p:cNvPicPr>
          <p:nvPr/>
        </p:nvPicPr>
        <p:blipFill>
          <a:blip r:embed="rId3"/>
          <a:stretch>
            <a:fillRect/>
          </a:stretch>
        </p:blipFill>
        <p:spPr>
          <a:xfrm>
            <a:off x="6251088" y="372630"/>
            <a:ext cx="5156717" cy="5638654"/>
          </a:xfrm>
          <a:prstGeom prst="rect">
            <a:avLst/>
          </a:prstGeom>
        </p:spPr>
      </p:pic>
    </p:spTree>
    <p:extLst>
      <p:ext uri="{BB962C8B-B14F-4D97-AF65-F5344CB8AC3E}">
        <p14:creationId xmlns:p14="http://schemas.microsoft.com/office/powerpoint/2010/main" val="2719961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Special Conditions</a:t>
            </a:r>
          </a:p>
        </p:txBody>
      </p:sp>
      <p:sp>
        <p:nvSpPr>
          <p:cNvPr id="5" name="Content Placeholder 4"/>
          <p:cNvSpPr>
            <a:spLocks noGrp="1"/>
          </p:cNvSpPr>
          <p:nvPr>
            <p:ph idx="1"/>
          </p:nvPr>
        </p:nvSpPr>
        <p:spPr>
          <a:xfrm>
            <a:off x="609600" y="923352"/>
            <a:ext cx="10972800" cy="5011295"/>
          </a:xfrm>
        </p:spPr>
        <p:txBody>
          <a:bodyPr/>
          <a:lstStyle/>
          <a:p>
            <a:pPr lvl="2" algn="just">
              <a:buFont typeface="Wingdings" panose="05000000000000000000" pitchFamily="2" charset="2"/>
              <a:buChar char="Ø"/>
            </a:pPr>
            <a:endParaRPr lang="en-US" sz="1600" dirty="0"/>
          </a:p>
          <a:p>
            <a:pPr algn="just">
              <a:spcBef>
                <a:spcPts val="50"/>
              </a:spcBef>
            </a:pPr>
            <a:endParaRPr lang="en-US" sz="2800" dirty="0"/>
          </a:p>
          <a:p>
            <a:pPr algn="just"/>
            <a:endParaRPr lang="en-US" sz="2800" dirty="0"/>
          </a:p>
          <a:p>
            <a:pPr algn="just"/>
            <a:endParaRPr lang="en-US" sz="2800" dirty="0"/>
          </a:p>
          <a:p>
            <a:pPr marL="0" indent="0" algn="just">
              <a:buNone/>
            </a:pPr>
            <a:endParaRPr lang="en-US" sz="2800" dirty="0"/>
          </a:p>
          <a:p>
            <a:pPr algn="just"/>
            <a:endParaRPr lang="en-US" sz="2400" dirty="0"/>
          </a:p>
          <a:p>
            <a:pPr algn="just"/>
            <a:endParaRPr lang="en-US" sz="2400" dirty="0"/>
          </a:p>
          <a:p>
            <a:pPr algn="just"/>
            <a:endParaRPr lang="en-US" sz="2800" dirty="0"/>
          </a:p>
        </p:txBody>
      </p:sp>
      <p:sp>
        <p:nvSpPr>
          <p:cNvPr id="6" name="Content Placeholder 4">
            <a:extLst>
              <a:ext uri="{FF2B5EF4-FFF2-40B4-BE49-F238E27FC236}">
                <a16:creationId xmlns="" xmlns:a16="http://schemas.microsoft.com/office/drawing/2014/main" id="{D15F59CE-536A-4705-8A8F-0E28AB7066F3}"/>
              </a:ext>
            </a:extLst>
          </p:cNvPr>
          <p:cNvSpPr txBox="1">
            <a:spLocks/>
          </p:cNvSpPr>
          <p:nvPr/>
        </p:nvSpPr>
        <p:spPr>
          <a:xfrm>
            <a:off x="609600" y="1152486"/>
            <a:ext cx="10972800" cy="501129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lumMod val="65000"/>
                    <a:lumOff val="35000"/>
                  </a:schemeClr>
                </a:solidFill>
                <a:latin typeface="Gill Sans MT" panose="020B0502020104020203"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lumMod val="65000"/>
                    <a:lumOff val="35000"/>
                  </a:schemeClr>
                </a:solidFill>
                <a:latin typeface="Gill Sans MT" panose="020B0502020104020203"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lumMod val="65000"/>
                    <a:lumOff val="35000"/>
                  </a:schemeClr>
                </a:solidFill>
                <a:latin typeface="Gill Sans MT" panose="020B0502020104020203"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Gill Sans MT" panose="020B0502020104020203"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Gill Sans MT" panose="020B0502020104020203"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fontAlgn="auto">
              <a:spcAft>
                <a:spcPts val="0"/>
              </a:spcAft>
            </a:pPr>
            <a:r>
              <a:rPr lang="en-US" sz="2400" dirty="0"/>
              <a:t>Contractor to submit a completion report when the report is complete</a:t>
            </a:r>
          </a:p>
          <a:p>
            <a:pPr lvl="1" algn="just" fontAlgn="auto">
              <a:spcAft>
                <a:spcPts val="0"/>
              </a:spcAft>
              <a:buFont typeface="Wingdings" panose="05000000000000000000" pitchFamily="2" charset="2"/>
              <a:buChar char="Ø"/>
            </a:pPr>
            <a:r>
              <a:rPr lang="en-US" sz="1600" dirty="0"/>
              <a:t>Pre and post MPEG – 1 video and video logs</a:t>
            </a:r>
          </a:p>
          <a:p>
            <a:pPr lvl="1" algn="just" fontAlgn="auto">
              <a:spcAft>
                <a:spcPts val="0"/>
              </a:spcAft>
              <a:buFont typeface="Wingdings" panose="05000000000000000000" pitchFamily="2" charset="2"/>
              <a:buChar char="Ø"/>
            </a:pPr>
            <a:r>
              <a:rPr lang="en-US" sz="1600" dirty="0"/>
              <a:t>Any tests and/or submittals specified in the Contract Documents </a:t>
            </a:r>
          </a:p>
          <a:p>
            <a:pPr algn="just" fontAlgn="auto">
              <a:spcAft>
                <a:spcPts val="0"/>
              </a:spcAft>
            </a:pPr>
            <a:r>
              <a:rPr lang="en-US" sz="2400" dirty="0"/>
              <a:t>Special Coordination Requirements </a:t>
            </a:r>
          </a:p>
          <a:p>
            <a:pPr lvl="1" algn="just" fontAlgn="auto">
              <a:spcAft>
                <a:spcPts val="0"/>
              </a:spcAft>
              <a:buFont typeface="Wingdings" panose="05000000000000000000" pitchFamily="2" charset="2"/>
              <a:buChar char="Ø"/>
            </a:pPr>
            <a:r>
              <a:rPr lang="en-US" sz="1800" dirty="0"/>
              <a:t>School District Coordination</a:t>
            </a:r>
          </a:p>
          <a:p>
            <a:pPr lvl="2" algn="just" fontAlgn="auto">
              <a:spcAft>
                <a:spcPts val="0"/>
              </a:spcAft>
              <a:buFont typeface="Wingdings" panose="05000000000000000000" pitchFamily="2" charset="2"/>
              <a:buChar char="Ø"/>
            </a:pPr>
            <a:r>
              <a:rPr lang="en-US" sz="1600" dirty="0"/>
              <a:t>Contractor’s baseline schedule shall incorporate schedules for schools located within the project limits. Contractor to perform the work during weekends, holidays, or scheduled school breaks to avoid construction and traffic control during periods of school</a:t>
            </a:r>
          </a:p>
          <a:p>
            <a:pPr lvl="1" algn="just" fontAlgn="auto">
              <a:spcAft>
                <a:spcPts val="0"/>
              </a:spcAft>
              <a:buFont typeface="Wingdings" panose="05000000000000000000" pitchFamily="2" charset="2"/>
              <a:buChar char="Ø"/>
            </a:pPr>
            <a:r>
              <a:rPr lang="en-US" sz="1800" dirty="0"/>
              <a:t>Apartment Complex Coordination</a:t>
            </a:r>
          </a:p>
          <a:p>
            <a:pPr lvl="2" algn="just" fontAlgn="auto">
              <a:spcAft>
                <a:spcPts val="0"/>
              </a:spcAft>
              <a:buFont typeface="Wingdings" panose="05000000000000000000" pitchFamily="2" charset="2"/>
              <a:buChar char="Ø"/>
            </a:pPr>
            <a:r>
              <a:rPr lang="en-US" sz="1600" dirty="0"/>
              <a:t>Multiple project limits are located within or near apartment complexes. Contractor to coordinate with apartment complex property managers prior to construction</a:t>
            </a:r>
          </a:p>
          <a:p>
            <a:pPr lvl="1" algn="just" fontAlgn="auto">
              <a:spcAft>
                <a:spcPts val="0"/>
              </a:spcAft>
              <a:buFont typeface="Wingdings" panose="05000000000000000000" pitchFamily="2" charset="2"/>
              <a:buChar char="Ø"/>
            </a:pPr>
            <a:r>
              <a:rPr lang="en-US" sz="1800" dirty="0"/>
              <a:t>CPS Energy </a:t>
            </a:r>
          </a:p>
          <a:p>
            <a:pPr lvl="2" algn="just" fontAlgn="auto">
              <a:spcAft>
                <a:spcPts val="0"/>
              </a:spcAft>
              <a:buFont typeface="Wingdings" panose="05000000000000000000" pitchFamily="2" charset="2"/>
              <a:buChar char="Ø"/>
            </a:pPr>
            <a:r>
              <a:rPr lang="en-US" sz="1600" dirty="0"/>
              <a:t>Contractor to begin coordination immediately after Notice to Proceed is provided by SAWS to avoid construction delay</a:t>
            </a:r>
          </a:p>
          <a:p>
            <a:pPr lvl="2" algn="just" fontAlgn="auto">
              <a:spcAft>
                <a:spcPts val="0"/>
              </a:spcAft>
              <a:buFont typeface="Wingdings" panose="05000000000000000000" pitchFamily="2" charset="2"/>
              <a:buChar char="Ø"/>
            </a:pPr>
            <a:r>
              <a:rPr lang="en-US" sz="1600" dirty="0"/>
              <a:t>Pole bracing shall be paid as an allowance and poles anticipated for bracing have been identified on the plans. Contractors to bid accordingly.</a:t>
            </a:r>
            <a:endParaRPr lang="en-US" dirty="0"/>
          </a:p>
          <a:p>
            <a:pPr lvl="2" algn="just" fontAlgn="auto">
              <a:spcAft>
                <a:spcPts val="0"/>
              </a:spcAft>
              <a:buFont typeface="Wingdings" panose="05000000000000000000" pitchFamily="2" charset="2"/>
              <a:buChar char="Ø"/>
            </a:pPr>
            <a:endParaRPr lang="en-US" sz="1600" dirty="0"/>
          </a:p>
          <a:p>
            <a:pPr algn="just" fontAlgn="auto">
              <a:spcBef>
                <a:spcPts val="50"/>
              </a:spcBef>
              <a:spcAft>
                <a:spcPts val="0"/>
              </a:spcAft>
            </a:pPr>
            <a:endParaRPr lang="en-US" sz="2800" dirty="0"/>
          </a:p>
          <a:p>
            <a:pPr algn="just" fontAlgn="auto">
              <a:spcAft>
                <a:spcPts val="0"/>
              </a:spcAft>
            </a:pPr>
            <a:endParaRPr lang="en-US" sz="2800" dirty="0"/>
          </a:p>
          <a:p>
            <a:pPr algn="just" fontAlgn="auto">
              <a:spcAft>
                <a:spcPts val="0"/>
              </a:spcAft>
            </a:pPr>
            <a:endParaRPr lang="en-US" sz="2800" dirty="0"/>
          </a:p>
          <a:p>
            <a:pPr marL="0" indent="0" algn="just" fontAlgn="auto">
              <a:spcAft>
                <a:spcPts val="0"/>
              </a:spcAft>
              <a:buFont typeface="Arial" pitchFamily="34" charset="0"/>
              <a:buNone/>
            </a:pPr>
            <a:endParaRPr lang="en-US" sz="2800" dirty="0"/>
          </a:p>
          <a:p>
            <a:pPr algn="just" fontAlgn="auto">
              <a:spcAft>
                <a:spcPts val="0"/>
              </a:spcAft>
            </a:pPr>
            <a:endParaRPr lang="en-US" sz="2400" dirty="0"/>
          </a:p>
          <a:p>
            <a:pPr algn="just" fontAlgn="auto">
              <a:spcAft>
                <a:spcPts val="0"/>
              </a:spcAft>
            </a:pPr>
            <a:endParaRPr lang="en-US" sz="2400" dirty="0"/>
          </a:p>
          <a:p>
            <a:pPr algn="just" fontAlgn="auto">
              <a:spcAft>
                <a:spcPts val="0"/>
              </a:spcAft>
            </a:pPr>
            <a:endParaRPr lang="en-US" sz="2800" dirty="0"/>
          </a:p>
        </p:txBody>
      </p:sp>
    </p:spTree>
    <p:extLst>
      <p:ext uri="{BB962C8B-B14F-4D97-AF65-F5344CB8AC3E}">
        <p14:creationId xmlns:p14="http://schemas.microsoft.com/office/powerpoint/2010/main" val="3108404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Oral Statements</a:t>
            </a:r>
          </a:p>
        </p:txBody>
      </p:sp>
      <p:sp>
        <p:nvSpPr>
          <p:cNvPr id="5" name="Content Placeholder 4"/>
          <p:cNvSpPr>
            <a:spLocks noGrp="1"/>
          </p:cNvSpPr>
          <p:nvPr>
            <p:ph idx="1"/>
          </p:nvPr>
        </p:nvSpPr>
        <p:spPr>
          <a:xfrm>
            <a:off x="609600" y="1447800"/>
            <a:ext cx="10972800" cy="4513522"/>
          </a:xfrm>
        </p:spPr>
        <p:txBody>
          <a:bodyPr/>
          <a:lstStyle/>
          <a:p>
            <a:pPr marL="0" indent="0" algn="just">
              <a:buNone/>
            </a:pPr>
            <a:r>
              <a:rPr lang="en-US" sz="4000" dirty="0"/>
              <a:t>Oral statements or discussion during the pre-bid meeting today will not be binding, nor will it change or affect the terms or conditions within the Plans and Specifications of this Project.  Changes, if any, will be addressed in writing only via an Addendum.</a:t>
            </a:r>
          </a:p>
          <a:p>
            <a:endParaRPr lang="en-US" sz="4000" dirty="0"/>
          </a:p>
        </p:txBody>
      </p:sp>
    </p:spTree>
    <p:extLst>
      <p:ext uri="{BB962C8B-B14F-4D97-AF65-F5344CB8AC3E}">
        <p14:creationId xmlns:p14="http://schemas.microsoft.com/office/powerpoint/2010/main" val="3455010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Special Conditions</a:t>
            </a:r>
          </a:p>
        </p:txBody>
      </p:sp>
      <p:sp>
        <p:nvSpPr>
          <p:cNvPr id="5" name="Content Placeholder 4"/>
          <p:cNvSpPr>
            <a:spLocks noGrp="1"/>
          </p:cNvSpPr>
          <p:nvPr>
            <p:ph idx="1"/>
          </p:nvPr>
        </p:nvSpPr>
        <p:spPr>
          <a:xfrm>
            <a:off x="609599" y="923352"/>
            <a:ext cx="10972800" cy="5011295"/>
          </a:xfrm>
        </p:spPr>
        <p:txBody>
          <a:bodyPr/>
          <a:lstStyle/>
          <a:p>
            <a:pPr algn="just"/>
            <a:endParaRPr lang="en-US" sz="2800" dirty="0"/>
          </a:p>
          <a:p>
            <a:pPr algn="just"/>
            <a:endParaRPr lang="en-US" sz="2400" dirty="0"/>
          </a:p>
          <a:p>
            <a:pPr algn="just">
              <a:spcBef>
                <a:spcPts val="50"/>
              </a:spcBef>
            </a:pPr>
            <a:endParaRPr lang="en-US" sz="2800" dirty="0"/>
          </a:p>
          <a:p>
            <a:pPr algn="just"/>
            <a:endParaRPr lang="en-US" sz="2800" dirty="0"/>
          </a:p>
          <a:p>
            <a:pPr algn="just"/>
            <a:endParaRPr lang="en-US" sz="2800" dirty="0"/>
          </a:p>
          <a:p>
            <a:pPr marL="0" indent="0" algn="just">
              <a:buNone/>
            </a:pPr>
            <a:endParaRPr lang="en-US" sz="2800" dirty="0"/>
          </a:p>
          <a:p>
            <a:pPr algn="just"/>
            <a:endParaRPr lang="en-US" sz="2400" dirty="0"/>
          </a:p>
          <a:p>
            <a:pPr algn="just"/>
            <a:endParaRPr lang="en-US" sz="2400" dirty="0"/>
          </a:p>
          <a:p>
            <a:pPr algn="just"/>
            <a:endParaRPr lang="en-US" sz="2800" dirty="0"/>
          </a:p>
        </p:txBody>
      </p:sp>
      <p:sp>
        <p:nvSpPr>
          <p:cNvPr id="6" name="Content Placeholder 4">
            <a:extLst>
              <a:ext uri="{FF2B5EF4-FFF2-40B4-BE49-F238E27FC236}">
                <a16:creationId xmlns="" xmlns:a16="http://schemas.microsoft.com/office/drawing/2014/main" id="{14C6E8DE-BEC3-42FE-ACE1-F64D6FD41467}"/>
              </a:ext>
            </a:extLst>
          </p:cNvPr>
          <p:cNvSpPr txBox="1">
            <a:spLocks/>
          </p:cNvSpPr>
          <p:nvPr/>
        </p:nvSpPr>
        <p:spPr>
          <a:xfrm>
            <a:off x="609600" y="1203288"/>
            <a:ext cx="10972800" cy="501129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lumMod val="65000"/>
                    <a:lumOff val="35000"/>
                  </a:schemeClr>
                </a:solidFill>
                <a:latin typeface="Gill Sans MT" panose="020B0502020104020203"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lumMod val="65000"/>
                    <a:lumOff val="35000"/>
                  </a:schemeClr>
                </a:solidFill>
                <a:latin typeface="Gill Sans MT" panose="020B0502020104020203"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lumMod val="65000"/>
                    <a:lumOff val="35000"/>
                  </a:schemeClr>
                </a:solidFill>
                <a:latin typeface="Gill Sans MT" panose="020B0502020104020203"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Gill Sans MT" panose="020B0502020104020203"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Gill Sans MT" panose="020B0502020104020203"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fontAlgn="auto">
              <a:spcAft>
                <a:spcPts val="0"/>
              </a:spcAft>
            </a:pPr>
            <a:r>
              <a:rPr lang="en-US" sz="2400" dirty="0"/>
              <a:t>Special Coordination Requirements </a:t>
            </a:r>
            <a:endParaRPr lang="en-US" sz="1600" dirty="0"/>
          </a:p>
          <a:p>
            <a:pPr lvl="1" algn="just" fontAlgn="auto">
              <a:spcAft>
                <a:spcPts val="0"/>
              </a:spcAft>
              <a:buFont typeface="Wingdings" panose="05000000000000000000" pitchFamily="2" charset="2"/>
              <a:buChar char="Ø"/>
            </a:pPr>
            <a:r>
              <a:rPr lang="en-US" sz="2000" dirty="0" err="1"/>
              <a:t>CoSA</a:t>
            </a:r>
            <a:r>
              <a:rPr lang="en-US" sz="2000" dirty="0"/>
              <a:t> </a:t>
            </a:r>
          </a:p>
          <a:p>
            <a:pPr lvl="2" algn="just" fontAlgn="auto">
              <a:spcAft>
                <a:spcPts val="0"/>
              </a:spcAft>
              <a:buFont typeface="Wingdings" panose="05000000000000000000" pitchFamily="2" charset="2"/>
              <a:buChar char="Ø"/>
            </a:pPr>
            <a:r>
              <a:rPr lang="en-US" sz="1600" dirty="0"/>
              <a:t>Contractor shall obtain right-of-way (ROW) permits, and conform to the </a:t>
            </a:r>
            <a:r>
              <a:rPr lang="en-US" sz="1600" dirty="0" err="1"/>
              <a:t>CoSA</a:t>
            </a:r>
            <a:r>
              <a:rPr lang="en-US" sz="1600" dirty="0"/>
              <a:t> requirements for impacted streets along with any other pertinent items located within </a:t>
            </a:r>
            <a:r>
              <a:rPr lang="en-US" sz="1600" dirty="0" err="1"/>
              <a:t>CoSA</a:t>
            </a:r>
            <a:r>
              <a:rPr lang="en-US" sz="1600" dirty="0"/>
              <a:t> ROW</a:t>
            </a:r>
          </a:p>
          <a:p>
            <a:pPr lvl="1" algn="just" fontAlgn="auto">
              <a:spcAft>
                <a:spcPts val="0"/>
              </a:spcAft>
              <a:buFont typeface="Wingdings" panose="05000000000000000000" pitchFamily="2" charset="2"/>
              <a:buChar char="Ø"/>
            </a:pPr>
            <a:r>
              <a:rPr lang="en-US" sz="2000" dirty="0"/>
              <a:t>TxDOT</a:t>
            </a:r>
          </a:p>
          <a:p>
            <a:pPr lvl="2" algn="just" fontAlgn="auto">
              <a:spcAft>
                <a:spcPts val="0"/>
              </a:spcAft>
              <a:buFont typeface="Wingdings" panose="05000000000000000000" pitchFamily="2" charset="2"/>
              <a:buChar char="Ø"/>
            </a:pPr>
            <a:r>
              <a:rPr lang="en-US" sz="1600" dirty="0"/>
              <a:t>SAWS </a:t>
            </a:r>
            <a:r>
              <a:rPr lang="en-US" sz="1600" dirty="0" smtClean="0"/>
              <a:t>will obtain </a:t>
            </a:r>
            <a:r>
              <a:rPr lang="en-US" sz="1600" dirty="0"/>
              <a:t>TxDOT permits for project locations within TxDOT ROW (Wurzbach)</a:t>
            </a:r>
          </a:p>
          <a:p>
            <a:pPr lvl="2" algn="just" fontAlgn="auto">
              <a:spcAft>
                <a:spcPts val="0"/>
              </a:spcAft>
              <a:buFont typeface="Wingdings" panose="05000000000000000000" pitchFamily="2" charset="2"/>
              <a:buChar char="Ø"/>
            </a:pPr>
            <a:r>
              <a:rPr lang="en-US" sz="1600" dirty="0"/>
              <a:t>Contractor shall coordinate with TxDOT inspectors to ensure all work is in accordance with the TxDOT permit guidelines</a:t>
            </a:r>
          </a:p>
          <a:p>
            <a:pPr lvl="1" algn="just" fontAlgn="auto">
              <a:spcAft>
                <a:spcPts val="0"/>
              </a:spcAft>
              <a:buFont typeface="Wingdings" panose="05000000000000000000" pitchFamily="2" charset="2"/>
              <a:buChar char="Ø"/>
            </a:pPr>
            <a:r>
              <a:rPr lang="en-US" sz="2000" dirty="0"/>
              <a:t>VIA Metropolitan Transit</a:t>
            </a:r>
          </a:p>
          <a:p>
            <a:pPr lvl="2" algn="just" fontAlgn="auto">
              <a:spcAft>
                <a:spcPts val="0"/>
              </a:spcAft>
              <a:buFont typeface="Wingdings" panose="05000000000000000000" pitchFamily="2" charset="2"/>
              <a:buChar char="Ø"/>
            </a:pPr>
            <a:r>
              <a:rPr lang="en-US" sz="1600" dirty="0"/>
              <a:t>Contractor must notify VIA dispatch and Mark Spaulding a minimum of 48-hours prior to commencing any work that requires temporary closures at bus stops </a:t>
            </a:r>
          </a:p>
          <a:p>
            <a:pPr algn="just" fontAlgn="auto">
              <a:spcAft>
                <a:spcPts val="0"/>
              </a:spcAft>
            </a:pPr>
            <a:endParaRPr lang="en-US" sz="2800" dirty="0"/>
          </a:p>
          <a:p>
            <a:pPr algn="just" fontAlgn="auto">
              <a:spcAft>
                <a:spcPts val="0"/>
              </a:spcAft>
            </a:pPr>
            <a:endParaRPr lang="en-US" sz="2400" dirty="0"/>
          </a:p>
          <a:p>
            <a:pPr algn="just" fontAlgn="auto">
              <a:spcBef>
                <a:spcPts val="50"/>
              </a:spcBef>
              <a:spcAft>
                <a:spcPts val="0"/>
              </a:spcAft>
            </a:pPr>
            <a:endParaRPr lang="en-US" sz="2800" dirty="0"/>
          </a:p>
          <a:p>
            <a:pPr algn="just" fontAlgn="auto">
              <a:spcAft>
                <a:spcPts val="0"/>
              </a:spcAft>
            </a:pPr>
            <a:endParaRPr lang="en-US" sz="2800" dirty="0"/>
          </a:p>
          <a:p>
            <a:pPr algn="just" fontAlgn="auto">
              <a:spcAft>
                <a:spcPts val="0"/>
              </a:spcAft>
            </a:pPr>
            <a:endParaRPr lang="en-US" sz="2800" dirty="0"/>
          </a:p>
          <a:p>
            <a:pPr marL="0" indent="0" algn="just" fontAlgn="auto">
              <a:spcAft>
                <a:spcPts val="0"/>
              </a:spcAft>
              <a:buFont typeface="Arial" pitchFamily="34" charset="0"/>
              <a:buNone/>
            </a:pPr>
            <a:endParaRPr lang="en-US" sz="2800" dirty="0"/>
          </a:p>
          <a:p>
            <a:pPr algn="just" fontAlgn="auto">
              <a:spcAft>
                <a:spcPts val="0"/>
              </a:spcAft>
            </a:pPr>
            <a:endParaRPr lang="en-US" sz="2400" dirty="0"/>
          </a:p>
          <a:p>
            <a:pPr algn="just" fontAlgn="auto">
              <a:spcAft>
                <a:spcPts val="0"/>
              </a:spcAft>
            </a:pPr>
            <a:endParaRPr lang="en-US" sz="2400" dirty="0"/>
          </a:p>
          <a:p>
            <a:pPr algn="just" fontAlgn="auto">
              <a:spcAft>
                <a:spcPts val="0"/>
              </a:spcAft>
            </a:pPr>
            <a:endParaRPr lang="en-US" sz="2800" dirty="0"/>
          </a:p>
        </p:txBody>
      </p:sp>
    </p:spTree>
    <p:extLst>
      <p:ext uri="{BB962C8B-B14F-4D97-AF65-F5344CB8AC3E}">
        <p14:creationId xmlns:p14="http://schemas.microsoft.com/office/powerpoint/2010/main" val="2053928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Special Conditions</a:t>
            </a:r>
          </a:p>
        </p:txBody>
      </p:sp>
      <p:sp>
        <p:nvSpPr>
          <p:cNvPr id="5" name="Content Placeholder 4"/>
          <p:cNvSpPr>
            <a:spLocks noGrp="1"/>
          </p:cNvSpPr>
          <p:nvPr>
            <p:ph idx="1"/>
          </p:nvPr>
        </p:nvSpPr>
        <p:spPr>
          <a:xfrm>
            <a:off x="609600" y="1051368"/>
            <a:ext cx="10972800" cy="5011295"/>
          </a:xfrm>
        </p:spPr>
        <p:txBody>
          <a:bodyPr/>
          <a:lstStyle/>
          <a:p>
            <a:pPr algn="just"/>
            <a:endParaRPr lang="en-US" sz="2400" dirty="0"/>
          </a:p>
          <a:p>
            <a:pPr algn="just">
              <a:spcBef>
                <a:spcPts val="50"/>
              </a:spcBef>
            </a:pPr>
            <a:endParaRPr lang="en-US" sz="2800" dirty="0"/>
          </a:p>
          <a:p>
            <a:pPr marL="0" indent="0" algn="just">
              <a:buNone/>
            </a:pPr>
            <a:endParaRPr lang="en-US" sz="2800" dirty="0"/>
          </a:p>
          <a:p>
            <a:pPr algn="just"/>
            <a:endParaRPr lang="en-US" sz="2800" dirty="0"/>
          </a:p>
          <a:p>
            <a:pPr marL="0" indent="0" algn="just">
              <a:buNone/>
            </a:pPr>
            <a:endParaRPr lang="en-US" sz="2800" dirty="0"/>
          </a:p>
          <a:p>
            <a:pPr algn="just"/>
            <a:endParaRPr lang="en-US" sz="2400" dirty="0"/>
          </a:p>
          <a:p>
            <a:pPr algn="just"/>
            <a:endParaRPr lang="en-US" sz="2400" dirty="0"/>
          </a:p>
          <a:p>
            <a:pPr algn="just"/>
            <a:endParaRPr lang="en-US" sz="2800" dirty="0"/>
          </a:p>
        </p:txBody>
      </p:sp>
      <p:sp>
        <p:nvSpPr>
          <p:cNvPr id="2" name="Content Placeholder 4">
            <a:extLst>
              <a:ext uri="{FF2B5EF4-FFF2-40B4-BE49-F238E27FC236}">
                <a16:creationId xmlns="" xmlns:a16="http://schemas.microsoft.com/office/drawing/2014/main" id="{4B40EFC7-D643-4163-B531-CE33BEF1F6ED}"/>
              </a:ext>
            </a:extLst>
          </p:cNvPr>
          <p:cNvSpPr txBox="1">
            <a:spLocks/>
          </p:cNvSpPr>
          <p:nvPr/>
        </p:nvSpPr>
        <p:spPr>
          <a:xfrm>
            <a:off x="609600" y="1203288"/>
            <a:ext cx="10972800" cy="501129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lumMod val="65000"/>
                    <a:lumOff val="35000"/>
                  </a:schemeClr>
                </a:solidFill>
                <a:latin typeface="Gill Sans MT" panose="020B0502020104020203"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lumMod val="65000"/>
                    <a:lumOff val="35000"/>
                  </a:schemeClr>
                </a:solidFill>
                <a:latin typeface="Gill Sans MT" panose="020B0502020104020203"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lumMod val="65000"/>
                    <a:lumOff val="35000"/>
                  </a:schemeClr>
                </a:solidFill>
                <a:latin typeface="Gill Sans MT" panose="020B0502020104020203"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Gill Sans MT" panose="020B0502020104020203"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Gill Sans MT" panose="020B0502020104020203"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fontAlgn="auto">
              <a:spcAft>
                <a:spcPts val="0"/>
              </a:spcAft>
            </a:pPr>
            <a:r>
              <a:rPr lang="en-US" sz="2400" dirty="0"/>
              <a:t>Right-of-Entry and Access</a:t>
            </a:r>
            <a:endParaRPr lang="en-US" sz="1600" dirty="0"/>
          </a:p>
          <a:p>
            <a:pPr lvl="1" algn="just" fontAlgn="auto">
              <a:spcAft>
                <a:spcPts val="0"/>
              </a:spcAft>
              <a:buFont typeface="Wingdings" panose="05000000000000000000" pitchFamily="2" charset="2"/>
              <a:buChar char="Ø"/>
            </a:pPr>
            <a:r>
              <a:rPr lang="en-US" sz="2000" dirty="0"/>
              <a:t>Multiple sites pending ROE coordination and access</a:t>
            </a:r>
          </a:p>
          <a:p>
            <a:pPr lvl="2" algn="just" fontAlgn="auto">
              <a:spcAft>
                <a:spcPts val="0"/>
              </a:spcAft>
              <a:buFont typeface="Wingdings" panose="05000000000000000000" pitchFamily="2" charset="2"/>
              <a:buChar char="Ø"/>
            </a:pPr>
            <a:r>
              <a:rPr lang="en-US" sz="1600" dirty="0"/>
              <a:t>Contractor shall prioritize all other sites and schedule sites with pending ROE coordination and access. These segments are to be constructed at the end of the project after confirming ROE has been acquired by SAWS</a:t>
            </a:r>
          </a:p>
          <a:p>
            <a:pPr lvl="1" algn="just" fontAlgn="auto">
              <a:spcAft>
                <a:spcPts val="0"/>
              </a:spcAft>
              <a:buFont typeface="Wingdings" panose="05000000000000000000" pitchFamily="2" charset="2"/>
              <a:buChar char="Ø"/>
            </a:pPr>
            <a:r>
              <a:rPr lang="en-US" sz="2000" dirty="0"/>
              <a:t>C-110 </a:t>
            </a:r>
            <a:r>
              <a:rPr lang="en-US" sz="2000" dirty="0" err="1"/>
              <a:t>Compkey</a:t>
            </a:r>
            <a:r>
              <a:rPr lang="en-US" sz="2000" dirty="0"/>
              <a:t> 963777 Datapoint Dr.</a:t>
            </a:r>
          </a:p>
          <a:p>
            <a:pPr lvl="2" algn="just" fontAlgn="auto">
              <a:spcAft>
                <a:spcPts val="0"/>
              </a:spcAft>
              <a:buFont typeface="Wingdings" panose="05000000000000000000" pitchFamily="2" charset="2"/>
              <a:buChar char="Ø"/>
            </a:pPr>
            <a:r>
              <a:rPr lang="en-US" sz="1600" dirty="0"/>
              <a:t>Construction is currently ongoing at 38Thirty Property north of project area. </a:t>
            </a:r>
          </a:p>
          <a:p>
            <a:pPr lvl="2" algn="just" fontAlgn="auto">
              <a:spcAft>
                <a:spcPts val="0"/>
              </a:spcAft>
              <a:buFont typeface="Wingdings" panose="05000000000000000000" pitchFamily="2" charset="2"/>
              <a:buChar char="Ø"/>
            </a:pPr>
            <a:r>
              <a:rPr lang="en-US" sz="1600" dirty="0"/>
              <a:t>Contractor to coordinate with contractor and developer prior to CIPP operations at this project site</a:t>
            </a:r>
          </a:p>
          <a:p>
            <a:pPr algn="just" fontAlgn="auto">
              <a:spcAft>
                <a:spcPts val="0"/>
              </a:spcAft>
            </a:pPr>
            <a:endParaRPr lang="en-US" sz="2800" dirty="0"/>
          </a:p>
          <a:p>
            <a:pPr algn="just" fontAlgn="auto">
              <a:spcAft>
                <a:spcPts val="0"/>
              </a:spcAft>
            </a:pPr>
            <a:endParaRPr lang="en-US" sz="2400" dirty="0"/>
          </a:p>
          <a:p>
            <a:pPr algn="just" fontAlgn="auto">
              <a:spcBef>
                <a:spcPts val="50"/>
              </a:spcBef>
              <a:spcAft>
                <a:spcPts val="0"/>
              </a:spcAft>
            </a:pPr>
            <a:endParaRPr lang="en-US" sz="2800" dirty="0"/>
          </a:p>
          <a:p>
            <a:pPr algn="just" fontAlgn="auto">
              <a:spcAft>
                <a:spcPts val="0"/>
              </a:spcAft>
            </a:pPr>
            <a:endParaRPr lang="en-US" sz="2800" dirty="0"/>
          </a:p>
          <a:p>
            <a:pPr algn="just" fontAlgn="auto">
              <a:spcAft>
                <a:spcPts val="0"/>
              </a:spcAft>
            </a:pPr>
            <a:endParaRPr lang="en-US" sz="2800" dirty="0"/>
          </a:p>
          <a:p>
            <a:pPr marL="0" indent="0" algn="just" fontAlgn="auto">
              <a:spcAft>
                <a:spcPts val="0"/>
              </a:spcAft>
              <a:buFont typeface="Arial" pitchFamily="34" charset="0"/>
              <a:buNone/>
            </a:pPr>
            <a:endParaRPr lang="en-US" sz="2800" dirty="0"/>
          </a:p>
          <a:p>
            <a:pPr algn="just" fontAlgn="auto">
              <a:spcAft>
                <a:spcPts val="0"/>
              </a:spcAft>
            </a:pPr>
            <a:endParaRPr lang="en-US" sz="2400" dirty="0"/>
          </a:p>
          <a:p>
            <a:pPr algn="just" fontAlgn="auto">
              <a:spcAft>
                <a:spcPts val="0"/>
              </a:spcAft>
            </a:pPr>
            <a:endParaRPr lang="en-US" sz="2400" dirty="0"/>
          </a:p>
          <a:p>
            <a:pPr algn="just" fontAlgn="auto">
              <a:spcAft>
                <a:spcPts val="0"/>
              </a:spcAft>
            </a:pPr>
            <a:endParaRPr lang="en-US" sz="2800" dirty="0"/>
          </a:p>
        </p:txBody>
      </p:sp>
    </p:spTree>
    <p:extLst>
      <p:ext uri="{BB962C8B-B14F-4D97-AF65-F5344CB8AC3E}">
        <p14:creationId xmlns:p14="http://schemas.microsoft.com/office/powerpoint/2010/main" val="4005660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Special Provisions to Technical Specifications</a:t>
            </a:r>
          </a:p>
        </p:txBody>
      </p:sp>
      <p:sp>
        <p:nvSpPr>
          <p:cNvPr id="5" name="Content Placeholder 4"/>
          <p:cNvSpPr>
            <a:spLocks noGrp="1"/>
          </p:cNvSpPr>
          <p:nvPr>
            <p:ph idx="1"/>
          </p:nvPr>
        </p:nvSpPr>
        <p:spPr>
          <a:xfrm>
            <a:off x="609599" y="1145099"/>
            <a:ext cx="10972800" cy="5011295"/>
          </a:xfrm>
        </p:spPr>
        <p:txBody>
          <a:bodyPr/>
          <a:lstStyle/>
          <a:p>
            <a:pPr algn="just"/>
            <a:endParaRPr lang="en-US" sz="2800" dirty="0"/>
          </a:p>
          <a:p>
            <a:pPr algn="just"/>
            <a:endParaRPr lang="en-US" sz="2800" dirty="0"/>
          </a:p>
          <a:p>
            <a:pPr marL="0" indent="0" algn="just">
              <a:buNone/>
            </a:pPr>
            <a:endParaRPr lang="en-US" sz="2800" dirty="0"/>
          </a:p>
          <a:p>
            <a:pPr algn="just"/>
            <a:endParaRPr lang="en-US" sz="2400" dirty="0"/>
          </a:p>
          <a:p>
            <a:pPr algn="just"/>
            <a:endParaRPr lang="en-US" sz="2400" dirty="0"/>
          </a:p>
          <a:p>
            <a:pPr algn="just"/>
            <a:endParaRPr lang="en-US" sz="2800" dirty="0"/>
          </a:p>
        </p:txBody>
      </p:sp>
      <p:sp>
        <p:nvSpPr>
          <p:cNvPr id="6" name="Content Placeholder 4">
            <a:extLst>
              <a:ext uri="{FF2B5EF4-FFF2-40B4-BE49-F238E27FC236}">
                <a16:creationId xmlns="" xmlns:a16="http://schemas.microsoft.com/office/drawing/2014/main" id="{8E6B6199-01A3-4D1B-B34C-80FC1BADBF23}"/>
              </a:ext>
            </a:extLst>
          </p:cNvPr>
          <p:cNvSpPr txBox="1">
            <a:spLocks/>
          </p:cNvSpPr>
          <p:nvPr/>
        </p:nvSpPr>
        <p:spPr>
          <a:xfrm>
            <a:off x="761999" y="1297499"/>
            <a:ext cx="10972800" cy="501129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lumMod val="65000"/>
                    <a:lumOff val="35000"/>
                  </a:schemeClr>
                </a:solidFill>
                <a:latin typeface="Gill Sans MT" panose="020B0502020104020203"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lumMod val="65000"/>
                    <a:lumOff val="35000"/>
                  </a:schemeClr>
                </a:solidFill>
                <a:latin typeface="Gill Sans MT" panose="020B0502020104020203"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lumMod val="65000"/>
                    <a:lumOff val="35000"/>
                  </a:schemeClr>
                </a:solidFill>
                <a:latin typeface="Gill Sans MT" panose="020B0502020104020203"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Gill Sans MT" panose="020B0502020104020203"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Gill Sans MT" panose="020B0502020104020203"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fontAlgn="auto">
              <a:spcAft>
                <a:spcPts val="0"/>
              </a:spcAft>
            </a:pPr>
            <a:r>
              <a:rPr lang="en-US" sz="2800" dirty="0"/>
              <a:t>Item 865 Bypass Pumping (Small Diameter Sanitary Sewers)</a:t>
            </a:r>
          </a:p>
          <a:p>
            <a:pPr lvl="1" algn="just" fontAlgn="auto">
              <a:spcAft>
                <a:spcPts val="0"/>
              </a:spcAft>
              <a:buFont typeface="Wingdings" panose="05000000000000000000" pitchFamily="2" charset="2"/>
              <a:buChar char="Ø"/>
            </a:pPr>
            <a:r>
              <a:rPr lang="en-US" sz="2000" dirty="0"/>
              <a:t>Measurement and Payment is “Per Each” Project Location </a:t>
            </a:r>
          </a:p>
          <a:p>
            <a:pPr lvl="1" algn="just" fontAlgn="auto">
              <a:spcAft>
                <a:spcPts val="0"/>
              </a:spcAft>
              <a:buFont typeface="Wingdings" panose="05000000000000000000" pitchFamily="2" charset="2"/>
              <a:buChar char="Ø"/>
            </a:pPr>
            <a:r>
              <a:rPr lang="en-US" sz="2000" dirty="0"/>
              <a:t>Measurement of the work for burying bypass piping, installing flowable fill, temporary pavement, removing buried bypass piping and flowable fill, permanent flowable fill, pavement restoration (including striping) shall be incidental to the work and will not be paid separately</a:t>
            </a:r>
          </a:p>
          <a:p>
            <a:pPr algn="just" fontAlgn="auto">
              <a:spcAft>
                <a:spcPts val="0"/>
              </a:spcAft>
            </a:pPr>
            <a:endParaRPr lang="en-US" sz="2000" dirty="0"/>
          </a:p>
          <a:p>
            <a:pPr algn="just" fontAlgn="auto">
              <a:spcAft>
                <a:spcPts val="0"/>
              </a:spcAft>
            </a:pPr>
            <a:r>
              <a:rPr lang="en-US" sz="2800" dirty="0"/>
              <a:t>Item 530 Barricades, Signs, and Traffic Handling </a:t>
            </a:r>
          </a:p>
          <a:p>
            <a:pPr lvl="1" algn="just" fontAlgn="auto">
              <a:spcAft>
                <a:spcPts val="0"/>
              </a:spcAft>
              <a:buFont typeface="Wingdings" panose="05000000000000000000" pitchFamily="2" charset="2"/>
              <a:buChar char="Ø"/>
            </a:pPr>
            <a:r>
              <a:rPr lang="en-US" sz="2000" dirty="0"/>
              <a:t>Measurement and Payment is “Per Each” Project Location </a:t>
            </a:r>
          </a:p>
          <a:p>
            <a:pPr lvl="1" algn="just" fontAlgn="auto">
              <a:spcAft>
                <a:spcPts val="0"/>
              </a:spcAft>
              <a:buFont typeface="Wingdings" panose="05000000000000000000" pitchFamily="2" charset="2"/>
              <a:buChar char="Ø"/>
            </a:pPr>
            <a:r>
              <a:rPr lang="en-US" sz="2000" dirty="0"/>
              <a:t>Measurement of the work for providing, installing, moving, repairing, maintaining, cleaning, and removing all barricades, signs, cones, lights, and other such devises and handling traffic shall be incidental to the work and will not be paid separately</a:t>
            </a:r>
          </a:p>
          <a:p>
            <a:pPr marL="457200" lvl="1" indent="0" algn="just" fontAlgn="auto">
              <a:spcAft>
                <a:spcPts val="0"/>
              </a:spcAft>
              <a:buFont typeface="Arial" pitchFamily="34" charset="0"/>
              <a:buNone/>
            </a:pPr>
            <a:endParaRPr lang="en-US" sz="2000" dirty="0"/>
          </a:p>
          <a:p>
            <a:pPr algn="just" fontAlgn="auto">
              <a:spcAft>
                <a:spcPts val="0"/>
              </a:spcAft>
            </a:pPr>
            <a:endParaRPr lang="en-US" sz="2800" dirty="0"/>
          </a:p>
          <a:p>
            <a:pPr algn="just" fontAlgn="auto">
              <a:spcAft>
                <a:spcPts val="0"/>
              </a:spcAft>
            </a:pPr>
            <a:endParaRPr lang="en-US" sz="2800" dirty="0"/>
          </a:p>
          <a:p>
            <a:pPr marL="0" indent="0" algn="just" fontAlgn="auto">
              <a:spcAft>
                <a:spcPts val="0"/>
              </a:spcAft>
              <a:buFont typeface="Arial" pitchFamily="34" charset="0"/>
              <a:buNone/>
            </a:pPr>
            <a:endParaRPr lang="en-US" sz="2800" dirty="0"/>
          </a:p>
          <a:p>
            <a:pPr algn="just" fontAlgn="auto">
              <a:spcAft>
                <a:spcPts val="0"/>
              </a:spcAft>
            </a:pPr>
            <a:endParaRPr lang="en-US" sz="2400" dirty="0"/>
          </a:p>
          <a:p>
            <a:pPr algn="just" fontAlgn="auto">
              <a:spcAft>
                <a:spcPts val="0"/>
              </a:spcAft>
            </a:pPr>
            <a:endParaRPr lang="en-US" sz="2400" dirty="0"/>
          </a:p>
          <a:p>
            <a:pPr algn="just" fontAlgn="auto">
              <a:spcAft>
                <a:spcPts val="0"/>
              </a:spcAft>
            </a:pPr>
            <a:endParaRPr lang="en-US" sz="2800" dirty="0"/>
          </a:p>
        </p:txBody>
      </p:sp>
    </p:spTree>
    <p:extLst>
      <p:ext uri="{BB962C8B-B14F-4D97-AF65-F5344CB8AC3E}">
        <p14:creationId xmlns:p14="http://schemas.microsoft.com/office/powerpoint/2010/main" val="3881402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Special Specifications</a:t>
            </a:r>
          </a:p>
        </p:txBody>
      </p:sp>
      <p:sp>
        <p:nvSpPr>
          <p:cNvPr id="5" name="Content Placeholder 4"/>
          <p:cNvSpPr>
            <a:spLocks noGrp="1"/>
          </p:cNvSpPr>
          <p:nvPr>
            <p:ph idx="1"/>
          </p:nvPr>
        </p:nvSpPr>
        <p:spPr>
          <a:xfrm>
            <a:off x="609599" y="1145099"/>
            <a:ext cx="10972800" cy="5011295"/>
          </a:xfrm>
        </p:spPr>
        <p:txBody>
          <a:bodyPr/>
          <a:lstStyle/>
          <a:p>
            <a:pPr marL="457200" lvl="1" indent="0" algn="just">
              <a:buNone/>
            </a:pPr>
            <a:endParaRPr lang="en-US" sz="2000" dirty="0"/>
          </a:p>
          <a:p>
            <a:pPr marL="457200" lvl="1" indent="0" algn="just">
              <a:buNone/>
            </a:pPr>
            <a:endParaRPr lang="en-US" sz="2000" dirty="0"/>
          </a:p>
          <a:p>
            <a:pPr algn="just"/>
            <a:endParaRPr lang="en-US" sz="2800" dirty="0"/>
          </a:p>
          <a:p>
            <a:pPr algn="just"/>
            <a:endParaRPr lang="en-US" sz="2800" dirty="0"/>
          </a:p>
          <a:p>
            <a:pPr marL="0" indent="0" algn="just">
              <a:buNone/>
            </a:pPr>
            <a:endParaRPr lang="en-US" sz="2800" dirty="0"/>
          </a:p>
          <a:p>
            <a:pPr algn="just"/>
            <a:endParaRPr lang="en-US" sz="2400" dirty="0"/>
          </a:p>
          <a:p>
            <a:pPr algn="just"/>
            <a:endParaRPr lang="en-US" sz="2400" dirty="0"/>
          </a:p>
          <a:p>
            <a:pPr algn="just"/>
            <a:endParaRPr lang="en-US" sz="2800" dirty="0"/>
          </a:p>
        </p:txBody>
      </p:sp>
      <p:sp>
        <p:nvSpPr>
          <p:cNvPr id="6" name="Content Placeholder 4">
            <a:extLst>
              <a:ext uri="{FF2B5EF4-FFF2-40B4-BE49-F238E27FC236}">
                <a16:creationId xmlns="" xmlns:a16="http://schemas.microsoft.com/office/drawing/2014/main" id="{2D5C9DC4-8AA6-4C8F-8FFD-58CD5E7BA9A9}"/>
              </a:ext>
            </a:extLst>
          </p:cNvPr>
          <p:cNvSpPr txBox="1">
            <a:spLocks/>
          </p:cNvSpPr>
          <p:nvPr/>
        </p:nvSpPr>
        <p:spPr>
          <a:xfrm>
            <a:off x="761999" y="1297499"/>
            <a:ext cx="10972800" cy="501129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lumMod val="65000"/>
                    <a:lumOff val="35000"/>
                  </a:schemeClr>
                </a:solidFill>
                <a:latin typeface="Gill Sans MT" panose="020B0502020104020203"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lumMod val="65000"/>
                    <a:lumOff val="35000"/>
                  </a:schemeClr>
                </a:solidFill>
                <a:latin typeface="Gill Sans MT" panose="020B0502020104020203"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lumMod val="65000"/>
                    <a:lumOff val="35000"/>
                  </a:schemeClr>
                </a:solidFill>
                <a:latin typeface="Gill Sans MT" panose="020B0502020104020203"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Gill Sans MT" panose="020B0502020104020203"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Gill Sans MT" panose="020B0502020104020203"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fontAlgn="auto">
              <a:spcAft>
                <a:spcPts val="0"/>
              </a:spcAft>
            </a:pPr>
            <a:r>
              <a:rPr lang="en-US" sz="2800" dirty="0"/>
              <a:t>Item SS 1 – Wood Privacy Fence</a:t>
            </a:r>
          </a:p>
          <a:p>
            <a:pPr lvl="1" algn="just" fontAlgn="auto">
              <a:spcAft>
                <a:spcPts val="0"/>
              </a:spcAft>
              <a:buFont typeface="Wingdings" panose="05000000000000000000" pitchFamily="2" charset="2"/>
              <a:buChar char="Ø"/>
            </a:pPr>
            <a:r>
              <a:rPr lang="en-US" sz="2000" dirty="0"/>
              <a:t>Encompasses removal and replacement of wood privacy fence (6’ height)</a:t>
            </a:r>
          </a:p>
          <a:p>
            <a:pPr marL="457200" lvl="1" indent="0" algn="just" fontAlgn="auto">
              <a:spcAft>
                <a:spcPts val="0"/>
              </a:spcAft>
              <a:buFont typeface="Arial" pitchFamily="34" charset="0"/>
              <a:buNone/>
            </a:pPr>
            <a:endParaRPr lang="en-US" sz="1800" dirty="0"/>
          </a:p>
          <a:p>
            <a:pPr algn="just" fontAlgn="auto">
              <a:spcAft>
                <a:spcPts val="0"/>
              </a:spcAft>
            </a:pPr>
            <a:r>
              <a:rPr lang="en-US" sz="2800" dirty="0"/>
              <a:t>Item 3300 – Sanitary Sewer Private Lateral (4”-6”) (Including COSA Permit and Licensed Plumber)</a:t>
            </a:r>
          </a:p>
          <a:p>
            <a:pPr lvl="1" algn="just" fontAlgn="auto">
              <a:spcAft>
                <a:spcPts val="0"/>
              </a:spcAft>
              <a:buFont typeface="Wingdings" panose="05000000000000000000" pitchFamily="2" charset="2"/>
              <a:buChar char="Ø"/>
            </a:pPr>
            <a:r>
              <a:rPr lang="en-US" sz="2000" dirty="0"/>
              <a:t>To be used for 4” and 6” lateral installation and adjustment within private property</a:t>
            </a:r>
          </a:p>
          <a:p>
            <a:pPr lvl="1" algn="just" fontAlgn="auto">
              <a:spcAft>
                <a:spcPts val="0"/>
              </a:spcAft>
              <a:buFont typeface="Wingdings" panose="05000000000000000000" pitchFamily="2" charset="2"/>
              <a:buChar char="Ø"/>
            </a:pPr>
            <a:endParaRPr lang="en-US" sz="2000" dirty="0"/>
          </a:p>
          <a:p>
            <a:pPr lvl="1" algn="just" fontAlgn="auto">
              <a:spcAft>
                <a:spcPts val="0"/>
              </a:spcAft>
            </a:pPr>
            <a:endParaRPr lang="en-US" sz="2000" dirty="0"/>
          </a:p>
          <a:p>
            <a:pPr lvl="1" algn="just" fontAlgn="auto">
              <a:spcAft>
                <a:spcPts val="0"/>
              </a:spcAft>
            </a:pPr>
            <a:endParaRPr lang="en-US" sz="2000" dirty="0"/>
          </a:p>
          <a:p>
            <a:pPr algn="just" fontAlgn="auto">
              <a:spcAft>
                <a:spcPts val="0"/>
              </a:spcAft>
            </a:pPr>
            <a:endParaRPr lang="en-US" sz="2800" dirty="0"/>
          </a:p>
          <a:p>
            <a:pPr algn="just" fontAlgn="auto">
              <a:spcAft>
                <a:spcPts val="0"/>
              </a:spcAft>
            </a:pPr>
            <a:endParaRPr lang="en-US" sz="2800" dirty="0"/>
          </a:p>
          <a:p>
            <a:pPr marL="0" indent="0" algn="just" fontAlgn="auto">
              <a:spcAft>
                <a:spcPts val="0"/>
              </a:spcAft>
              <a:buFont typeface="Arial" pitchFamily="34" charset="0"/>
              <a:buNone/>
            </a:pPr>
            <a:endParaRPr lang="en-US" sz="2800" dirty="0"/>
          </a:p>
          <a:p>
            <a:pPr algn="just" fontAlgn="auto">
              <a:spcAft>
                <a:spcPts val="0"/>
              </a:spcAft>
            </a:pPr>
            <a:endParaRPr lang="en-US" sz="2400" dirty="0"/>
          </a:p>
          <a:p>
            <a:pPr algn="just" fontAlgn="auto">
              <a:spcAft>
                <a:spcPts val="0"/>
              </a:spcAft>
            </a:pPr>
            <a:endParaRPr lang="en-US" sz="2400" dirty="0"/>
          </a:p>
          <a:p>
            <a:pPr algn="just" fontAlgn="auto">
              <a:spcAft>
                <a:spcPts val="0"/>
              </a:spcAft>
            </a:pPr>
            <a:endParaRPr lang="en-US" sz="2800" dirty="0"/>
          </a:p>
        </p:txBody>
      </p:sp>
    </p:spTree>
    <p:extLst>
      <p:ext uri="{BB962C8B-B14F-4D97-AF65-F5344CB8AC3E}">
        <p14:creationId xmlns:p14="http://schemas.microsoft.com/office/powerpoint/2010/main" val="2763423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Dates</a:t>
            </a:r>
          </a:p>
        </p:txBody>
      </p:sp>
      <p:graphicFrame>
        <p:nvGraphicFramePr>
          <p:cNvPr id="5" name="Table 4"/>
          <p:cNvGraphicFramePr>
            <a:graphicFrameLocks noGrp="1"/>
          </p:cNvGraphicFramePr>
          <p:nvPr>
            <p:extLst>
              <p:ext uri="{D42A27DB-BD31-4B8C-83A1-F6EECF244321}">
                <p14:modId xmlns:p14="http://schemas.microsoft.com/office/powerpoint/2010/main" val="2337209595"/>
              </p:ext>
            </p:extLst>
          </p:nvPr>
        </p:nvGraphicFramePr>
        <p:xfrm>
          <a:off x="1411913" y="1638796"/>
          <a:ext cx="9785268" cy="3105685"/>
        </p:xfrm>
        <a:graphic>
          <a:graphicData uri="http://schemas.openxmlformats.org/drawingml/2006/table">
            <a:tbl>
              <a:tblPr firstRow="1" bandRow="1">
                <a:tableStyleId>{5C22544A-7EE6-4342-B048-85BDC9FD1C3A}</a:tableStyleId>
              </a:tblPr>
              <a:tblGrid>
                <a:gridCol w="4892634">
                  <a:extLst>
                    <a:ext uri="{9D8B030D-6E8A-4147-A177-3AD203B41FA5}">
                      <a16:colId xmlns="" xmlns:a16="http://schemas.microsoft.com/office/drawing/2014/main" val="20000"/>
                    </a:ext>
                  </a:extLst>
                </a:gridCol>
                <a:gridCol w="4892634">
                  <a:extLst>
                    <a:ext uri="{9D8B030D-6E8A-4147-A177-3AD203B41FA5}">
                      <a16:colId xmlns="" xmlns:a16="http://schemas.microsoft.com/office/drawing/2014/main" val="20001"/>
                    </a:ext>
                  </a:extLst>
                </a:gridCol>
              </a:tblGrid>
              <a:tr h="506258">
                <a:tc>
                  <a:txBody>
                    <a:bodyPr/>
                    <a:lstStyle/>
                    <a:p>
                      <a:pPr algn="ctr"/>
                      <a:r>
                        <a:rPr lang="en-US" dirty="0"/>
                        <a:t>Date</a:t>
                      </a:r>
                    </a:p>
                  </a:txBody>
                  <a:tcPr/>
                </a:tc>
                <a:tc>
                  <a:txBody>
                    <a:bodyPr/>
                    <a:lstStyle/>
                    <a:p>
                      <a:pPr algn="ctr"/>
                      <a:r>
                        <a:rPr lang="en-US" dirty="0"/>
                        <a:t>Action</a:t>
                      </a:r>
                    </a:p>
                  </a:txBody>
                  <a:tcPr/>
                </a:tc>
                <a:extLst>
                  <a:ext uri="{0D108BD9-81ED-4DB2-BD59-A6C34878D82A}">
                    <a16:rowId xmlns="" xmlns:a16="http://schemas.microsoft.com/office/drawing/2014/main" val="10000"/>
                  </a:ext>
                </a:extLst>
              </a:tr>
              <a:tr h="574395">
                <a:tc>
                  <a:txBody>
                    <a:bodyPr/>
                    <a:lstStyle/>
                    <a:p>
                      <a:r>
                        <a:rPr lang="en-US" dirty="0"/>
                        <a:t>WebEx Non-Mandatory pre-bid</a:t>
                      </a:r>
                    </a:p>
                  </a:txBody>
                  <a:tcPr/>
                </a:tc>
                <a:tc>
                  <a:txBody>
                    <a:bodyPr/>
                    <a:lstStyle/>
                    <a:p>
                      <a:r>
                        <a:rPr lang="en-US" dirty="0"/>
                        <a:t>Wednesday, September 16, </a:t>
                      </a:r>
                      <a:r>
                        <a:rPr lang="en-US"/>
                        <a:t>2020 at </a:t>
                      </a:r>
                      <a:r>
                        <a:rPr lang="en-US" dirty="0"/>
                        <a:t>2:00 PM</a:t>
                      </a:r>
                    </a:p>
                  </a:txBody>
                  <a:tcPr/>
                </a:tc>
                <a:extLst>
                  <a:ext uri="{0D108BD9-81ED-4DB2-BD59-A6C34878D82A}">
                    <a16:rowId xmlns="" xmlns:a16="http://schemas.microsoft.com/office/drawing/2014/main" val="10001"/>
                  </a:ext>
                </a:extLst>
              </a:tr>
              <a:tr h="506258">
                <a:tc>
                  <a:txBody>
                    <a:bodyPr/>
                    <a:lstStyle/>
                    <a:p>
                      <a:r>
                        <a:rPr lang="en-US" dirty="0"/>
                        <a:t>Questions Due</a:t>
                      </a:r>
                    </a:p>
                  </a:txBody>
                  <a:tcPr/>
                </a:tc>
                <a:tc>
                  <a:txBody>
                    <a:bodyPr/>
                    <a:lstStyle/>
                    <a:p>
                      <a:r>
                        <a:rPr lang="en-US" dirty="0"/>
                        <a:t>Tuesday,</a:t>
                      </a:r>
                      <a:r>
                        <a:rPr lang="en-US" baseline="0" dirty="0"/>
                        <a:t> September 22, 2020 by 10:00 AM</a:t>
                      </a:r>
                      <a:endParaRPr lang="en-US" dirty="0"/>
                    </a:p>
                  </a:txBody>
                  <a:tcPr/>
                </a:tc>
                <a:extLst>
                  <a:ext uri="{0D108BD9-81ED-4DB2-BD59-A6C34878D82A}">
                    <a16:rowId xmlns="" xmlns:a16="http://schemas.microsoft.com/office/drawing/2014/main" val="10002"/>
                  </a:ext>
                </a:extLst>
              </a:tr>
              <a:tr h="506258">
                <a:tc>
                  <a:txBody>
                    <a:bodyPr/>
                    <a:lstStyle/>
                    <a:p>
                      <a:r>
                        <a:rPr lang="en-US" dirty="0"/>
                        <a:t>Addendum Posted</a:t>
                      </a:r>
                    </a:p>
                  </a:txBody>
                  <a:tcPr/>
                </a:tc>
                <a:tc>
                  <a:txBody>
                    <a:bodyPr/>
                    <a:lstStyle/>
                    <a:p>
                      <a:r>
                        <a:rPr lang="en-US" dirty="0"/>
                        <a:t>Friday, September 25, 2020 by 3:00</a:t>
                      </a:r>
                      <a:r>
                        <a:rPr lang="en-US" baseline="0" dirty="0"/>
                        <a:t> PM</a:t>
                      </a:r>
                      <a:endParaRPr lang="en-US" dirty="0"/>
                    </a:p>
                  </a:txBody>
                  <a:tcPr/>
                </a:tc>
                <a:extLst>
                  <a:ext uri="{0D108BD9-81ED-4DB2-BD59-A6C34878D82A}">
                    <a16:rowId xmlns="" xmlns:a16="http://schemas.microsoft.com/office/drawing/2014/main" val="10003"/>
                  </a:ext>
                </a:extLst>
              </a:tr>
              <a:tr h="506258">
                <a:tc>
                  <a:txBody>
                    <a:bodyPr/>
                    <a:lstStyle/>
                    <a:p>
                      <a:r>
                        <a:rPr lang="en-US" dirty="0"/>
                        <a:t>FTP Request</a:t>
                      </a:r>
                    </a:p>
                  </a:txBody>
                  <a:tcPr/>
                </a:tc>
                <a:tc>
                  <a:txBody>
                    <a:bodyPr/>
                    <a:lstStyle/>
                    <a:p>
                      <a:r>
                        <a:rPr lang="en-US" dirty="0"/>
                        <a:t>Thursday, October 1, 2020 by</a:t>
                      </a:r>
                      <a:r>
                        <a:rPr lang="en-US" baseline="0" dirty="0"/>
                        <a:t> 3:00 PM</a:t>
                      </a:r>
                      <a:endParaRPr lang="en-US" dirty="0"/>
                    </a:p>
                  </a:txBody>
                  <a:tcPr/>
                </a:tc>
                <a:extLst>
                  <a:ext uri="{0D108BD9-81ED-4DB2-BD59-A6C34878D82A}">
                    <a16:rowId xmlns="" xmlns:a16="http://schemas.microsoft.com/office/drawing/2014/main" val="10004"/>
                  </a:ext>
                </a:extLst>
              </a:tr>
              <a:tr h="506258">
                <a:tc>
                  <a:txBody>
                    <a:bodyPr/>
                    <a:lstStyle/>
                    <a:p>
                      <a:r>
                        <a:rPr lang="en-US" dirty="0"/>
                        <a:t>WebEx Bid Opening</a:t>
                      </a:r>
                    </a:p>
                  </a:txBody>
                  <a:tcPr/>
                </a:tc>
                <a:tc>
                  <a:txBody>
                    <a:bodyPr/>
                    <a:lstStyle/>
                    <a:p>
                      <a:r>
                        <a:rPr lang="en-US" dirty="0"/>
                        <a:t>Friday, October 2, 2020 at 3:00 PM</a:t>
                      </a:r>
                    </a:p>
                  </a:txBody>
                  <a:tcPr/>
                </a:tc>
                <a:extLst>
                  <a:ext uri="{0D108BD9-81ED-4DB2-BD59-A6C34878D82A}">
                    <a16:rowId xmlns="" xmlns:a16="http://schemas.microsoft.com/office/drawing/2014/main" val="10005"/>
                  </a:ext>
                </a:extLst>
              </a:tr>
            </a:tbl>
          </a:graphicData>
        </a:graphic>
      </p:graphicFrame>
    </p:spTree>
    <p:extLst>
      <p:ext uri="{BB962C8B-B14F-4D97-AF65-F5344CB8AC3E}">
        <p14:creationId xmlns:p14="http://schemas.microsoft.com/office/powerpoint/2010/main" val="18623491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1361" y="455870"/>
            <a:ext cx="11389896" cy="675389"/>
          </a:xfrm>
        </p:spPr>
        <p:txBody>
          <a:bodyPr/>
          <a:lstStyle/>
          <a:p>
            <a:r>
              <a:rPr lang="en-US" dirty="0"/>
              <a:t>Contact Information</a:t>
            </a:r>
            <a:br>
              <a:rPr lang="en-US" dirty="0"/>
            </a:br>
            <a:endParaRPr lang="en-US" dirty="0"/>
          </a:p>
        </p:txBody>
      </p:sp>
      <p:graphicFrame>
        <p:nvGraphicFramePr>
          <p:cNvPr id="6" name="Content Placeholder 1"/>
          <p:cNvGraphicFramePr>
            <a:graphicFrameLocks noGrp="1"/>
          </p:cNvGraphicFramePr>
          <p:nvPr>
            <p:ph idx="1"/>
            <p:extLst>
              <p:ext uri="{D42A27DB-BD31-4B8C-83A1-F6EECF244321}">
                <p14:modId xmlns:p14="http://schemas.microsoft.com/office/powerpoint/2010/main" val="3162181450"/>
              </p:ext>
            </p:extLst>
          </p:nvPr>
        </p:nvGraphicFramePr>
        <p:xfrm>
          <a:off x="409575" y="1467485"/>
          <a:ext cx="11363324" cy="1112520"/>
        </p:xfrm>
        <a:graphic>
          <a:graphicData uri="http://schemas.openxmlformats.org/drawingml/2006/table">
            <a:tbl>
              <a:tblPr firstRow="1" bandRow="1">
                <a:tableStyleId>{5C22544A-7EE6-4342-B048-85BDC9FD1C3A}</a:tableStyleId>
              </a:tblPr>
              <a:tblGrid>
                <a:gridCol w="2327904">
                  <a:extLst>
                    <a:ext uri="{9D8B030D-6E8A-4147-A177-3AD203B41FA5}">
                      <a16:colId xmlns="" xmlns:a16="http://schemas.microsoft.com/office/drawing/2014/main" val="20000"/>
                    </a:ext>
                  </a:extLst>
                </a:gridCol>
                <a:gridCol w="3353758">
                  <a:extLst>
                    <a:ext uri="{9D8B030D-6E8A-4147-A177-3AD203B41FA5}">
                      <a16:colId xmlns="" xmlns:a16="http://schemas.microsoft.com/office/drawing/2014/main" val="20001"/>
                    </a:ext>
                  </a:extLst>
                </a:gridCol>
                <a:gridCol w="2443163">
                  <a:extLst>
                    <a:ext uri="{9D8B030D-6E8A-4147-A177-3AD203B41FA5}">
                      <a16:colId xmlns="" xmlns:a16="http://schemas.microsoft.com/office/drawing/2014/main" val="20002"/>
                    </a:ext>
                  </a:extLst>
                </a:gridCol>
                <a:gridCol w="3238499">
                  <a:extLst>
                    <a:ext uri="{9D8B030D-6E8A-4147-A177-3AD203B41FA5}">
                      <a16:colId xmlns="" xmlns:a16="http://schemas.microsoft.com/office/drawing/2014/main" val="20003"/>
                    </a:ext>
                  </a:extLst>
                </a:gridCol>
              </a:tblGrid>
              <a:tr h="370840">
                <a:tc>
                  <a:txBody>
                    <a:bodyPr/>
                    <a:lstStyle/>
                    <a:p>
                      <a:pPr algn="ctr"/>
                      <a:r>
                        <a:rPr lang="en-US" sz="1800" u="sng" dirty="0"/>
                        <a:t>Contact Name</a:t>
                      </a:r>
                      <a:endParaRPr lang="en-US" sz="1800" b="1" u="sng" dirty="0">
                        <a:solidFill>
                          <a:schemeClr val="accent6">
                            <a:lumMod val="75000"/>
                          </a:schemeClr>
                        </a:solidFill>
                        <a:latin typeface="Calibri" panose="020F0502020204030204" pitchFamily="34" charset="0"/>
                      </a:endParaRPr>
                    </a:p>
                  </a:txBody>
                  <a:tcPr anchor="ctr"/>
                </a:tc>
                <a:tc>
                  <a:txBody>
                    <a:bodyPr/>
                    <a:lstStyle/>
                    <a:p>
                      <a:pPr algn="ctr"/>
                      <a:r>
                        <a:rPr lang="en-US" sz="1800" u="sng" dirty="0"/>
                        <a:t>Title</a:t>
                      </a:r>
                      <a:endParaRPr lang="en-US" sz="1800" b="1" u="sng" dirty="0">
                        <a:solidFill>
                          <a:schemeClr val="accent6">
                            <a:lumMod val="75000"/>
                          </a:schemeClr>
                        </a:solidFill>
                        <a:latin typeface="Calibri" panose="020F0502020204030204" pitchFamily="34" charset="0"/>
                      </a:endParaRPr>
                    </a:p>
                  </a:txBody>
                  <a:tcPr anchor="ctr"/>
                </a:tc>
                <a:tc>
                  <a:txBody>
                    <a:bodyPr/>
                    <a:lstStyle/>
                    <a:p>
                      <a:pPr algn="ctr"/>
                      <a:r>
                        <a:rPr lang="en-US" sz="1800" u="sng" dirty="0"/>
                        <a:t>Telephone Number</a:t>
                      </a:r>
                      <a:endParaRPr lang="en-US" sz="1800" b="1" u="sng" dirty="0">
                        <a:solidFill>
                          <a:schemeClr val="accent6">
                            <a:lumMod val="75000"/>
                          </a:schemeClr>
                        </a:solidFill>
                        <a:latin typeface="Calibri" panose="020F0502020204030204" pitchFamily="34" charset="0"/>
                      </a:endParaRPr>
                    </a:p>
                  </a:txBody>
                  <a:tcPr anchor="ctr"/>
                </a:tc>
                <a:tc>
                  <a:txBody>
                    <a:bodyPr/>
                    <a:lstStyle/>
                    <a:p>
                      <a:pPr algn="ctr"/>
                      <a:r>
                        <a:rPr lang="en-US" sz="1800" u="sng" dirty="0"/>
                        <a:t>Email address</a:t>
                      </a:r>
                      <a:endParaRPr lang="en-US" sz="1800" b="1" u="sng" dirty="0">
                        <a:solidFill>
                          <a:schemeClr val="accent6">
                            <a:lumMod val="75000"/>
                          </a:schemeClr>
                        </a:solidFill>
                        <a:latin typeface="Calibri" panose="020F0502020204030204" pitchFamily="34" charset="0"/>
                      </a:endParaRPr>
                    </a:p>
                  </a:txBody>
                  <a:tcPr anchor="ctr"/>
                </a:tc>
                <a:extLst>
                  <a:ext uri="{0D108BD9-81ED-4DB2-BD59-A6C34878D82A}">
                    <a16:rowId xmlns="" xmlns:a16="http://schemas.microsoft.com/office/drawing/2014/main" val="10000"/>
                  </a:ext>
                </a:extLst>
              </a:tr>
              <a:tr h="370840">
                <a:tc>
                  <a:txBody>
                    <a:bodyPr/>
                    <a:lstStyle/>
                    <a:p>
                      <a:pPr algn="ctr"/>
                      <a:r>
                        <a:rPr lang="en-US" dirty="0"/>
                        <a:t>Roxanne Lockhart</a:t>
                      </a:r>
                    </a:p>
                  </a:txBody>
                  <a:tcPr/>
                </a:tc>
                <a:tc>
                  <a:txBody>
                    <a:bodyPr/>
                    <a:lstStyle/>
                    <a:p>
                      <a:pPr algn="ctr"/>
                      <a:r>
                        <a:rPr lang="en-US" dirty="0"/>
                        <a:t>Contract Administrator</a:t>
                      </a:r>
                    </a:p>
                  </a:txBody>
                  <a:tcPr/>
                </a:tc>
                <a:tc>
                  <a:txBody>
                    <a:bodyPr/>
                    <a:lstStyle/>
                    <a:p>
                      <a:pPr algn="ctr"/>
                      <a:r>
                        <a:rPr lang="en-US" dirty="0"/>
                        <a:t>210-233-3095</a:t>
                      </a:r>
                    </a:p>
                  </a:txBody>
                  <a:tcPr/>
                </a:tc>
                <a:tc>
                  <a:txBody>
                    <a:bodyPr/>
                    <a:lstStyle/>
                    <a:p>
                      <a:pPr algn="ctr"/>
                      <a:r>
                        <a:rPr lang="en-US" dirty="0">
                          <a:hlinkClick r:id="rId2"/>
                        </a:rPr>
                        <a:t>Roxanne.Lockhart@saws.org</a:t>
                      </a:r>
                      <a:r>
                        <a:rPr lang="en-US" baseline="0" dirty="0"/>
                        <a:t>  </a:t>
                      </a:r>
                      <a:r>
                        <a:rPr lang="en-US" dirty="0"/>
                        <a:t> </a:t>
                      </a:r>
                    </a:p>
                  </a:txBody>
                  <a:tcPr/>
                </a:tc>
                <a:extLst>
                  <a:ext uri="{0D108BD9-81ED-4DB2-BD59-A6C34878D82A}">
                    <a16:rowId xmlns="" xmlns:a16="http://schemas.microsoft.com/office/drawing/2014/main" val="10001"/>
                  </a:ext>
                </a:extLst>
              </a:tr>
              <a:tr h="370840">
                <a:tc>
                  <a:txBody>
                    <a:bodyPr/>
                    <a:lstStyle/>
                    <a:p>
                      <a:pPr algn="ctr"/>
                      <a:r>
                        <a:rPr lang="en-US" dirty="0"/>
                        <a:t>Marisol Robles</a:t>
                      </a:r>
                    </a:p>
                  </a:txBody>
                  <a:tcPr/>
                </a:tc>
                <a:tc>
                  <a:txBody>
                    <a:bodyPr/>
                    <a:lstStyle/>
                    <a:p>
                      <a:pPr algn="ctr"/>
                      <a:r>
                        <a:rPr lang="en-US" dirty="0"/>
                        <a:t>SMWVB</a:t>
                      </a:r>
                      <a:r>
                        <a:rPr lang="en-US" baseline="0" dirty="0"/>
                        <a:t> Program Manager</a:t>
                      </a:r>
                      <a:endParaRPr lang="en-US" dirty="0"/>
                    </a:p>
                  </a:txBody>
                  <a:tcPr/>
                </a:tc>
                <a:tc>
                  <a:txBody>
                    <a:bodyPr/>
                    <a:lstStyle/>
                    <a:p>
                      <a:pPr algn="ctr"/>
                      <a:r>
                        <a:rPr lang="en-US" dirty="0"/>
                        <a:t>210-233-3420</a:t>
                      </a:r>
                    </a:p>
                  </a:txBody>
                  <a:tcPr/>
                </a:tc>
                <a:tc>
                  <a:txBody>
                    <a:bodyPr/>
                    <a:lstStyle/>
                    <a:p>
                      <a:pPr algn="ctr"/>
                      <a:r>
                        <a:rPr lang="en-US" dirty="0">
                          <a:hlinkClick r:id="rId3"/>
                        </a:rPr>
                        <a:t>Marisol.Robles@saws.org</a:t>
                      </a:r>
                      <a:r>
                        <a:rPr lang="en-US" dirty="0"/>
                        <a:t> </a:t>
                      </a:r>
                    </a:p>
                  </a:txBody>
                  <a:tcPr/>
                </a:tc>
                <a:extLst>
                  <a:ext uri="{0D108BD9-81ED-4DB2-BD59-A6C34878D82A}">
                    <a16:rowId xmlns="" xmlns:a16="http://schemas.microsoft.com/office/drawing/2014/main" val="10002"/>
                  </a:ext>
                </a:extLst>
              </a:tr>
            </a:tbl>
          </a:graphicData>
        </a:graphic>
      </p:graphicFrame>
      <p:sp>
        <p:nvSpPr>
          <p:cNvPr id="5" name="Content Placeholder 4"/>
          <p:cNvSpPr txBox="1">
            <a:spLocks/>
          </p:cNvSpPr>
          <p:nvPr/>
        </p:nvSpPr>
        <p:spPr>
          <a:xfrm>
            <a:off x="676175" y="3138960"/>
            <a:ext cx="10972800" cy="2674251"/>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lumMod val="65000"/>
                    <a:lumOff val="35000"/>
                  </a:schemeClr>
                </a:solidFill>
                <a:latin typeface="Gill Sans MT" panose="020B0502020104020203"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lumMod val="65000"/>
                    <a:lumOff val="35000"/>
                  </a:schemeClr>
                </a:solidFill>
                <a:latin typeface="Gill Sans MT" panose="020B0502020104020203"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lumMod val="65000"/>
                    <a:lumOff val="35000"/>
                  </a:schemeClr>
                </a:solidFill>
                <a:latin typeface="Gill Sans MT" panose="020B0502020104020203"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Gill Sans MT" panose="020B0502020104020203"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Gill Sans MT" panose="020B0502020104020203"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fontAlgn="auto">
              <a:spcAft>
                <a:spcPts val="0"/>
              </a:spcAft>
              <a:buNone/>
            </a:pPr>
            <a:r>
              <a:rPr lang="en-US" sz="2800" dirty="0"/>
              <a:t>Please be advised that Bidders are prohibited from communicating with any other SAWS staff, the Consultant, the Developer, or City of San Antonio officials regarding this IFB up until the contract is awarded as outlined in the Instructions to Bidders</a:t>
            </a:r>
            <a:endParaRPr lang="en-US" sz="2400" dirty="0"/>
          </a:p>
          <a:p>
            <a:pPr algn="just" fontAlgn="auto">
              <a:spcAft>
                <a:spcPts val="0"/>
              </a:spcAft>
            </a:pPr>
            <a:endParaRPr lang="en-US" sz="2400" dirty="0"/>
          </a:p>
          <a:p>
            <a:pPr algn="just" fontAlgn="auto">
              <a:spcAft>
                <a:spcPts val="0"/>
              </a:spcAft>
            </a:pPr>
            <a:endParaRPr lang="en-US" sz="2800" dirty="0"/>
          </a:p>
        </p:txBody>
      </p:sp>
      <p:sp>
        <p:nvSpPr>
          <p:cNvPr id="8" name="Subtitle 6"/>
          <p:cNvSpPr txBox="1">
            <a:spLocks/>
          </p:cNvSpPr>
          <p:nvPr/>
        </p:nvSpPr>
        <p:spPr>
          <a:xfrm>
            <a:off x="676175" y="2693501"/>
            <a:ext cx="11385453" cy="445459"/>
          </a:xfrm>
          <a:prstGeom prst="rect">
            <a:avLst/>
          </a:prstGeom>
        </p:spPr>
        <p:txBody>
          <a:bodyPr>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None/>
            </a:pPr>
            <a:r>
              <a:rPr lang="en-US" sz="2600" dirty="0">
                <a:solidFill>
                  <a:schemeClr val="accent5">
                    <a:lumMod val="75000"/>
                  </a:schemeClr>
                </a:solidFill>
                <a:latin typeface="Gill Sans MT" panose="020B0502020104020203" pitchFamily="34" charset="0"/>
              </a:rPr>
              <a:t>REMINDER</a:t>
            </a:r>
          </a:p>
        </p:txBody>
      </p:sp>
    </p:spTree>
    <p:extLst>
      <p:ext uri="{BB962C8B-B14F-4D97-AF65-F5344CB8AC3E}">
        <p14:creationId xmlns:p14="http://schemas.microsoft.com/office/powerpoint/2010/main" val="2567741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 result for questions">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75980" y="899377"/>
            <a:ext cx="3399433" cy="349832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503162" y="2558793"/>
            <a:ext cx="6288902" cy="1200329"/>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buNone/>
            </a:pPr>
            <a:r>
              <a:rPr lang="en-US" sz="7200" b="1" cap="none" spc="0" dirty="0">
                <a:ln/>
                <a:solidFill>
                  <a:srgbClr val="0070C0"/>
                </a:solidFill>
                <a:effectLst/>
              </a:rPr>
              <a:t>QUESTIONS</a:t>
            </a:r>
          </a:p>
        </p:txBody>
      </p:sp>
      <p:sp>
        <p:nvSpPr>
          <p:cNvPr id="5" name="Rectangle 4"/>
          <p:cNvSpPr/>
          <p:nvPr/>
        </p:nvSpPr>
        <p:spPr>
          <a:xfrm>
            <a:off x="677334" y="4807684"/>
            <a:ext cx="10972800" cy="1015663"/>
          </a:xfrm>
          <a:prstGeom prst="rect">
            <a:avLst/>
          </a:prstGeom>
        </p:spPr>
        <p:txBody>
          <a:bodyPr wrap="square">
            <a:spAutoFit/>
          </a:bodyPr>
          <a:lstStyle/>
          <a:p>
            <a:pPr algn="just">
              <a:buNone/>
            </a:pPr>
            <a:r>
              <a:rPr lang="en-US" sz="2000" i="1" dirty="0">
                <a:latin typeface="+mj-lt"/>
              </a:rPr>
              <a:t>Reminder: Oral statements or discussion during the pre-bid meeting today will not be binding, nor will it change or affect the terms or conditions within the Plans and Specifications of this Project.  Changes, if any, will be addressed in writing only via an Addendum.</a:t>
            </a:r>
          </a:p>
        </p:txBody>
      </p:sp>
    </p:spTree>
    <p:extLst>
      <p:ext uri="{BB962C8B-B14F-4D97-AF65-F5344CB8AC3E}">
        <p14:creationId xmlns:p14="http://schemas.microsoft.com/office/powerpoint/2010/main" val="520281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Agenda</a:t>
            </a:r>
          </a:p>
        </p:txBody>
      </p:sp>
      <p:sp>
        <p:nvSpPr>
          <p:cNvPr id="5" name="Content Placeholder 4"/>
          <p:cNvSpPr>
            <a:spLocks noGrp="1"/>
          </p:cNvSpPr>
          <p:nvPr>
            <p:ph idx="1"/>
          </p:nvPr>
        </p:nvSpPr>
        <p:spPr>
          <a:xfrm>
            <a:off x="609600" y="1066988"/>
            <a:ext cx="10972800" cy="5004203"/>
          </a:xfrm>
        </p:spPr>
        <p:txBody>
          <a:bodyPr/>
          <a:lstStyle/>
          <a:p>
            <a:pPr algn="just"/>
            <a:r>
              <a:rPr lang="en-US" sz="2800" dirty="0"/>
              <a:t>General Information</a:t>
            </a:r>
          </a:p>
          <a:p>
            <a:pPr algn="just"/>
            <a:r>
              <a:rPr lang="en-US" sz="2800" dirty="0"/>
              <a:t>Small, Minority, Women and Veteran-Owned Business (SMWVB Requirements)</a:t>
            </a:r>
          </a:p>
          <a:p>
            <a:pPr algn="just"/>
            <a:r>
              <a:rPr lang="en-US" sz="2800" dirty="0" smtClean="0"/>
              <a:t>Contract Requirements </a:t>
            </a:r>
          </a:p>
          <a:p>
            <a:pPr algn="just"/>
            <a:r>
              <a:rPr lang="en-US" sz="2800" dirty="0" smtClean="0"/>
              <a:t>Bid </a:t>
            </a:r>
            <a:r>
              <a:rPr lang="en-US" sz="2800" dirty="0"/>
              <a:t>Packet Preparation</a:t>
            </a:r>
          </a:p>
          <a:p>
            <a:pPr algn="just"/>
            <a:r>
              <a:rPr lang="en-US" sz="2800" dirty="0" smtClean="0"/>
              <a:t>Addendums </a:t>
            </a:r>
          </a:p>
          <a:p>
            <a:pPr algn="just"/>
            <a:r>
              <a:rPr lang="en-US" sz="2800" dirty="0" smtClean="0"/>
              <a:t>Vendor Registration</a:t>
            </a:r>
            <a:endParaRPr lang="en-US" sz="2800" dirty="0"/>
          </a:p>
          <a:p>
            <a:pPr algn="just"/>
            <a:r>
              <a:rPr lang="en-US" sz="2800" dirty="0"/>
              <a:t>Bid Opening Dates/Time</a:t>
            </a:r>
          </a:p>
          <a:p>
            <a:pPr algn="just"/>
            <a:r>
              <a:rPr lang="en-US" sz="2800" dirty="0"/>
              <a:t>Technical Information</a:t>
            </a:r>
          </a:p>
          <a:p>
            <a:endParaRPr lang="en-US" sz="3000" dirty="0"/>
          </a:p>
        </p:txBody>
      </p:sp>
    </p:spTree>
    <p:extLst>
      <p:ext uri="{BB962C8B-B14F-4D97-AF65-F5344CB8AC3E}">
        <p14:creationId xmlns:p14="http://schemas.microsoft.com/office/powerpoint/2010/main" val="2162433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General Information</a:t>
            </a:r>
          </a:p>
        </p:txBody>
      </p:sp>
      <p:sp>
        <p:nvSpPr>
          <p:cNvPr id="5" name="Content Placeholder 4"/>
          <p:cNvSpPr>
            <a:spLocks noGrp="1"/>
          </p:cNvSpPr>
          <p:nvPr>
            <p:ph idx="1"/>
          </p:nvPr>
        </p:nvSpPr>
        <p:spPr>
          <a:xfrm>
            <a:off x="609600" y="1254642"/>
            <a:ext cx="10972800" cy="3700133"/>
          </a:xfrm>
        </p:spPr>
        <p:txBody>
          <a:bodyPr/>
          <a:lstStyle/>
          <a:p>
            <a:pPr algn="just"/>
            <a:r>
              <a:rPr lang="en-US" dirty="0"/>
              <a:t>Non-Mandatory pre-bid meeting </a:t>
            </a:r>
          </a:p>
          <a:p>
            <a:pPr algn="just"/>
            <a:r>
              <a:rPr lang="en-US" dirty="0"/>
              <a:t>Presentation and the attendance sheet will be posted to the SAWS website</a:t>
            </a:r>
          </a:p>
          <a:p>
            <a:pPr algn="just"/>
            <a:r>
              <a:rPr lang="en-US" dirty="0"/>
              <a:t>Construction services being procured through </a:t>
            </a:r>
            <a:r>
              <a:rPr lang="en-US" dirty="0" smtClean="0"/>
              <a:t>low bid under Government Code 2269</a:t>
            </a:r>
          </a:p>
          <a:p>
            <a:pPr algn="just"/>
            <a:r>
              <a:rPr lang="en-US" dirty="0" smtClean="0"/>
              <a:t>A Geotechnical Data Report, Invertebrate Technical Report and Preliminary Environmental Assessment are accessible and available to potential Bidders on the SAWS website upon signing a disclaimer form</a:t>
            </a:r>
            <a:endParaRPr lang="en-US" dirty="0"/>
          </a:p>
          <a:p>
            <a:endParaRPr lang="en-US" dirty="0"/>
          </a:p>
        </p:txBody>
      </p:sp>
    </p:spTree>
    <p:extLst>
      <p:ext uri="{BB962C8B-B14F-4D97-AF65-F5344CB8AC3E}">
        <p14:creationId xmlns:p14="http://schemas.microsoft.com/office/powerpoint/2010/main" val="691099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272567"/>
            <a:ext cx="11389896" cy="675389"/>
          </a:xfrm>
        </p:spPr>
        <p:txBody>
          <a:bodyPr/>
          <a:lstStyle/>
          <a:p>
            <a:r>
              <a:rPr lang="en-US" dirty="0"/>
              <a:t>General Information</a:t>
            </a:r>
          </a:p>
        </p:txBody>
      </p:sp>
      <p:graphicFrame>
        <p:nvGraphicFramePr>
          <p:cNvPr id="4" name="Diagram 3"/>
          <p:cNvGraphicFramePr/>
          <p:nvPr>
            <p:extLst>
              <p:ext uri="{D42A27DB-BD31-4B8C-83A1-F6EECF244321}">
                <p14:modId xmlns:p14="http://schemas.microsoft.com/office/powerpoint/2010/main" val="3017278086"/>
              </p:ext>
            </p:extLst>
          </p:nvPr>
        </p:nvGraphicFramePr>
        <p:xfrm>
          <a:off x="809104" y="1338349"/>
          <a:ext cx="10039005" cy="43592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29307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Aspirational SMWB Goal</a:t>
            </a:r>
          </a:p>
        </p:txBody>
      </p:sp>
      <p:graphicFrame>
        <p:nvGraphicFramePr>
          <p:cNvPr id="3" name="Content Placeholder 2"/>
          <p:cNvGraphicFramePr>
            <a:graphicFrameLocks noGrp="1"/>
          </p:cNvGraphicFramePr>
          <p:nvPr>
            <p:ph idx="1"/>
          </p:nvPr>
        </p:nvGraphicFramePr>
        <p:xfrm>
          <a:off x="609599" y="1918807"/>
          <a:ext cx="10972800" cy="1892863"/>
        </p:xfrm>
        <a:graphic>
          <a:graphicData uri="http://schemas.openxmlformats.org/drawingml/2006/table">
            <a:tbl>
              <a:tblPr firstRow="1" bandRow="1">
                <a:tableStyleId>{D7AC3CCA-C797-4891-BE02-D94E43425B78}</a:tableStyleId>
              </a:tblPr>
              <a:tblGrid>
                <a:gridCol w="5486400">
                  <a:extLst>
                    <a:ext uri="{9D8B030D-6E8A-4147-A177-3AD203B41FA5}">
                      <a16:colId xmlns="" xmlns:a16="http://schemas.microsoft.com/office/drawing/2014/main" val="20000"/>
                    </a:ext>
                  </a:extLst>
                </a:gridCol>
                <a:gridCol w="5486400">
                  <a:extLst>
                    <a:ext uri="{9D8B030D-6E8A-4147-A177-3AD203B41FA5}">
                      <a16:colId xmlns="" xmlns:a16="http://schemas.microsoft.com/office/drawing/2014/main" val="20001"/>
                    </a:ext>
                  </a:extLst>
                </a:gridCol>
              </a:tblGrid>
              <a:tr h="704143">
                <a:tc>
                  <a:txBody>
                    <a:bodyPr/>
                    <a:lstStyle/>
                    <a:p>
                      <a:pPr algn="ctr"/>
                      <a:r>
                        <a:rPr lang="en-US" sz="3600" dirty="0">
                          <a:solidFill>
                            <a:schemeClr val="tx1">
                              <a:lumMod val="65000"/>
                              <a:lumOff val="35000"/>
                            </a:schemeClr>
                          </a:solidFill>
                        </a:rPr>
                        <a:t>Industry</a:t>
                      </a:r>
                    </a:p>
                  </a:txBody>
                  <a:tcPr/>
                </a:tc>
                <a:tc>
                  <a:txBody>
                    <a:bodyPr/>
                    <a:lstStyle/>
                    <a:p>
                      <a:pPr algn="ctr"/>
                      <a:r>
                        <a:rPr lang="en-US" sz="3600" dirty="0">
                          <a:solidFill>
                            <a:schemeClr val="tx1">
                              <a:lumMod val="65000"/>
                              <a:lumOff val="35000"/>
                            </a:schemeClr>
                          </a:solidFill>
                        </a:rPr>
                        <a:t>Aspirational</a:t>
                      </a:r>
                      <a:r>
                        <a:rPr lang="en-US" sz="3600" baseline="0" dirty="0">
                          <a:solidFill>
                            <a:schemeClr val="tx1">
                              <a:lumMod val="65000"/>
                              <a:lumOff val="35000"/>
                            </a:schemeClr>
                          </a:solidFill>
                        </a:rPr>
                        <a:t> </a:t>
                      </a:r>
                      <a:r>
                        <a:rPr lang="en-US" sz="3600" dirty="0">
                          <a:solidFill>
                            <a:schemeClr val="tx1">
                              <a:lumMod val="65000"/>
                              <a:lumOff val="35000"/>
                            </a:schemeClr>
                          </a:solidFill>
                        </a:rPr>
                        <a:t>SMWB Goal</a:t>
                      </a:r>
                    </a:p>
                  </a:txBody>
                  <a:tcPr/>
                </a:tc>
                <a:extLst>
                  <a:ext uri="{0D108BD9-81ED-4DB2-BD59-A6C34878D82A}">
                    <a16:rowId xmlns="" xmlns:a16="http://schemas.microsoft.com/office/drawing/2014/main" val="10000"/>
                  </a:ext>
                </a:extLst>
              </a:tr>
              <a:tr h="704143">
                <a:tc>
                  <a:txBody>
                    <a:bodyPr/>
                    <a:lstStyle/>
                    <a:p>
                      <a:pPr algn="ctr"/>
                      <a:r>
                        <a:rPr lang="en-US" sz="3600" dirty="0">
                          <a:solidFill>
                            <a:schemeClr val="tx1">
                              <a:lumMod val="65000"/>
                              <a:lumOff val="35000"/>
                            </a:schemeClr>
                          </a:solidFill>
                        </a:rPr>
                        <a:t>Construction</a:t>
                      </a:r>
                    </a:p>
                  </a:txBody>
                  <a:tcPr/>
                </a:tc>
                <a:tc>
                  <a:txBody>
                    <a:bodyPr/>
                    <a:lstStyle/>
                    <a:p>
                      <a:pPr algn="ctr"/>
                      <a:r>
                        <a:rPr lang="en-US" sz="3600" dirty="0">
                          <a:solidFill>
                            <a:schemeClr val="tx1">
                              <a:lumMod val="65000"/>
                              <a:lumOff val="35000"/>
                            </a:schemeClr>
                          </a:solidFill>
                        </a:rPr>
                        <a:t>20%</a:t>
                      </a:r>
                    </a:p>
                  </a:txBody>
                  <a:tcPr/>
                </a:tc>
                <a:extLst>
                  <a:ext uri="{0D108BD9-81ED-4DB2-BD59-A6C34878D82A}">
                    <a16:rowId xmlns="" xmlns:a16="http://schemas.microsoft.com/office/drawing/2014/main" val="10001"/>
                  </a:ext>
                </a:extLst>
              </a:tr>
            </a:tbl>
          </a:graphicData>
        </a:graphic>
      </p:graphicFrame>
      <p:sp>
        <p:nvSpPr>
          <p:cNvPr id="4" name="TextBox 3"/>
          <p:cNvSpPr txBox="1"/>
          <p:nvPr/>
        </p:nvSpPr>
        <p:spPr>
          <a:xfrm>
            <a:off x="609599" y="4333461"/>
            <a:ext cx="10972800" cy="1446550"/>
          </a:xfrm>
          <a:prstGeom prst="rect">
            <a:avLst/>
          </a:prstGeom>
          <a:noFill/>
        </p:spPr>
        <p:txBody>
          <a:bodyPr wrap="square" rtlCol="0">
            <a:spAutoFit/>
          </a:bodyPr>
          <a:lstStyle/>
          <a:p>
            <a:pPr algn="ctr">
              <a:buNone/>
            </a:pPr>
            <a:r>
              <a:rPr lang="en-US" dirty="0">
                <a:solidFill>
                  <a:schemeClr val="tx1">
                    <a:lumMod val="65000"/>
                    <a:lumOff val="35000"/>
                  </a:schemeClr>
                </a:solidFill>
                <a:latin typeface="Gill Sans MT" panose="020B0502020104020203" pitchFamily="34" charset="0"/>
              </a:rPr>
              <a:t>The aspirational SMWB goal is 20% of your total bid price.</a:t>
            </a:r>
          </a:p>
        </p:txBody>
      </p:sp>
    </p:spTree>
    <p:extLst>
      <p:ext uri="{BB962C8B-B14F-4D97-AF65-F5344CB8AC3E}">
        <p14:creationId xmlns:p14="http://schemas.microsoft.com/office/powerpoint/2010/main" val="10557813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Accepted SMWVB Certification Agency</a:t>
            </a:r>
          </a:p>
        </p:txBody>
      </p:sp>
      <p:sp>
        <p:nvSpPr>
          <p:cNvPr id="5" name="Content Placeholder 4"/>
          <p:cNvSpPr>
            <a:spLocks noGrp="1"/>
          </p:cNvSpPr>
          <p:nvPr>
            <p:ph idx="1"/>
          </p:nvPr>
        </p:nvSpPr>
        <p:spPr>
          <a:xfrm>
            <a:off x="297713" y="950027"/>
            <a:ext cx="11701782" cy="5011295"/>
          </a:xfrm>
        </p:spPr>
        <p:txBody>
          <a:bodyPr/>
          <a:lstStyle/>
          <a:p>
            <a:r>
              <a:rPr lang="en-US" sz="3600" b="1" dirty="0"/>
              <a:t>South Central Texas Regional Certification Agency</a:t>
            </a:r>
            <a:endParaRPr lang="en-US" dirty="0"/>
          </a:p>
          <a:p>
            <a:pPr lvl="1">
              <a:buFont typeface="Wingdings" panose="05000000000000000000" pitchFamily="2" charset="2"/>
              <a:buChar char="Ø"/>
            </a:pPr>
            <a:r>
              <a:rPr lang="en-US" dirty="0"/>
              <a:t>MBE, WBE, SBE (Includes “HUB” Program)</a:t>
            </a:r>
          </a:p>
          <a:p>
            <a:pPr marL="0" indent="0" algn="ctr">
              <a:buNone/>
            </a:pPr>
            <a:endParaRPr lang="en-US" dirty="0"/>
          </a:p>
          <a:p>
            <a:pPr marL="0" indent="0">
              <a:buNone/>
            </a:pPr>
            <a:r>
              <a:rPr lang="en-US" u="sng" dirty="0"/>
              <a:t>Minimum Qualifications for SMWVB recognition:</a:t>
            </a:r>
          </a:p>
          <a:p>
            <a:r>
              <a:rPr lang="en-US" b="1" dirty="0"/>
              <a:t>SBE</a:t>
            </a:r>
            <a:r>
              <a:rPr lang="en-US" dirty="0"/>
              <a:t>-Certified (even </a:t>
            </a:r>
            <a:r>
              <a:rPr lang="en-US" dirty="0" smtClean="0"/>
              <a:t>MBEs and WBEs)</a:t>
            </a:r>
            <a:endParaRPr lang="en-US" dirty="0"/>
          </a:p>
          <a:p>
            <a:r>
              <a:rPr lang="en-US" sz="4800" b="1" dirty="0"/>
              <a:t>Local office or local equipment yard</a:t>
            </a:r>
          </a:p>
          <a:p>
            <a:endParaRPr lang="en-US" dirty="0"/>
          </a:p>
        </p:txBody>
      </p:sp>
    </p:spTree>
    <p:extLst>
      <p:ext uri="{BB962C8B-B14F-4D97-AF65-F5344CB8AC3E}">
        <p14:creationId xmlns:p14="http://schemas.microsoft.com/office/powerpoint/2010/main" val="2698586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lumMod val="65000"/>
                    <a:lumOff val="35000"/>
                  </a:schemeClr>
                </a:solidFill>
              </a:rPr>
              <a:t>Good Faith Effort Plan (GFEP) FAQs</a:t>
            </a:r>
            <a:r>
              <a:rPr lang="en-US" dirty="0"/>
              <a:t/>
            </a:r>
            <a:br>
              <a:rPr lang="en-US" dirty="0"/>
            </a:br>
            <a:endParaRPr lang="en-US" dirty="0"/>
          </a:p>
        </p:txBody>
      </p:sp>
      <p:sp>
        <p:nvSpPr>
          <p:cNvPr id="4" name="Content Placeholder 4"/>
          <p:cNvSpPr txBox="1">
            <a:spLocks noGrp="1"/>
          </p:cNvSpPr>
          <p:nvPr>
            <p:ph idx="1"/>
          </p:nvPr>
        </p:nvSpPr>
        <p:spPr>
          <a:xfrm>
            <a:off x="304800" y="834443"/>
            <a:ext cx="11694695" cy="5355312"/>
          </a:xfrm>
          <a:prstGeom prst="rect">
            <a:avLst/>
          </a:prstGeom>
          <a:noFill/>
        </p:spPr>
        <p:txBody>
          <a:bodyPr wrap="square" rtlCol="0">
            <a:spAutoFit/>
          </a:bodyPr>
          <a:lstStyle/>
          <a:p>
            <a:pPr marL="0" lvl="0" indent="-396875">
              <a:spcBef>
                <a:spcPts val="0"/>
              </a:spcBef>
            </a:pPr>
            <a:r>
              <a:rPr lang="en-US" sz="1800" b="1" dirty="0">
                <a:solidFill>
                  <a:prstClr val="black">
                    <a:lumMod val="65000"/>
                    <a:lumOff val="35000"/>
                  </a:prstClr>
                </a:solidFill>
              </a:rPr>
              <a:t>Q: Is the 20% SMWB goal mandatory?</a:t>
            </a:r>
          </a:p>
          <a:p>
            <a:pPr marL="738188" lvl="0">
              <a:spcBef>
                <a:spcPts val="0"/>
              </a:spcBef>
              <a:buNone/>
            </a:pPr>
            <a:r>
              <a:rPr lang="en-US" sz="1800" dirty="0">
                <a:solidFill>
                  <a:prstClr val="black">
                    <a:lumMod val="65000"/>
                    <a:lumOff val="35000"/>
                  </a:prstClr>
                </a:solidFill>
              </a:rPr>
              <a:t>A:  No, but we ask prime contractors to do their best with good faith outreach efforts. If the goal is not met, proof of outreach efforts is required with the submittal.</a:t>
            </a:r>
          </a:p>
          <a:p>
            <a:pPr lvl="0">
              <a:spcBef>
                <a:spcPts val="0"/>
              </a:spcBef>
              <a:buNone/>
            </a:pPr>
            <a:endParaRPr lang="en-US" sz="1800" dirty="0">
              <a:solidFill>
                <a:prstClr val="black">
                  <a:lumMod val="65000"/>
                  <a:lumOff val="35000"/>
                </a:prstClr>
              </a:solidFill>
            </a:endParaRPr>
          </a:p>
          <a:p>
            <a:pPr marL="0" lvl="0" indent="-396875">
              <a:spcBef>
                <a:spcPts val="0"/>
              </a:spcBef>
            </a:pPr>
            <a:r>
              <a:rPr lang="en-US" sz="1800" b="1" dirty="0">
                <a:solidFill>
                  <a:prstClr val="black">
                    <a:lumMod val="65000"/>
                    <a:lumOff val="35000"/>
                  </a:prstClr>
                </a:solidFill>
              </a:rPr>
              <a:t>Q: What if I am having trouble finding SMWB subcontractors?</a:t>
            </a:r>
          </a:p>
          <a:p>
            <a:pPr marL="738188" lvl="0">
              <a:spcBef>
                <a:spcPts val="0"/>
              </a:spcBef>
              <a:buNone/>
            </a:pPr>
            <a:r>
              <a:rPr lang="en-US" sz="1800" dirty="0">
                <a:solidFill>
                  <a:prstClr val="black">
                    <a:lumMod val="65000"/>
                    <a:lumOff val="35000"/>
                  </a:prstClr>
                </a:solidFill>
              </a:rPr>
              <a:t>A:  Please email the SMWVB Program Manager with the scopes of work you are seeking.  You will receive lists of local SMWVB-certified firms to contact.</a:t>
            </a:r>
          </a:p>
          <a:p>
            <a:pPr marL="738188" lvl="0">
              <a:spcBef>
                <a:spcPts val="0"/>
              </a:spcBef>
              <a:buNone/>
            </a:pPr>
            <a:endParaRPr lang="en-US" sz="1800" dirty="0">
              <a:solidFill>
                <a:prstClr val="black">
                  <a:lumMod val="65000"/>
                  <a:lumOff val="35000"/>
                </a:prstClr>
              </a:solidFill>
            </a:endParaRPr>
          </a:p>
          <a:p>
            <a:pPr marL="0" lvl="0" indent="395288">
              <a:spcBef>
                <a:spcPts val="0"/>
              </a:spcBef>
              <a:tabLst>
                <a:tab pos="627063" algn="l"/>
              </a:tabLst>
            </a:pPr>
            <a:r>
              <a:rPr lang="en-US" sz="1800" b="1" dirty="0">
                <a:solidFill>
                  <a:prstClr val="black">
                    <a:lumMod val="65000"/>
                    <a:lumOff val="35000"/>
                  </a:prstClr>
                </a:solidFill>
              </a:rPr>
              <a:t>Q: What if my business is SMWB-certified? Do I need to find SMWB subs?</a:t>
            </a:r>
          </a:p>
          <a:p>
            <a:pPr marL="738188" lvl="0">
              <a:spcBef>
                <a:spcPts val="0"/>
              </a:spcBef>
              <a:buNone/>
            </a:pPr>
            <a:r>
              <a:rPr lang="en-US" sz="1800" dirty="0">
                <a:solidFill>
                  <a:prstClr val="black">
                    <a:lumMod val="65000"/>
                    <a:lumOff val="35000"/>
                  </a:prstClr>
                </a:solidFill>
              </a:rPr>
              <a:t>A:  If your firm is SMWVB-certified, you will most likely meet the goal. However, the GFEP is a required document, and a good faith outreach effort is still necessary.</a:t>
            </a:r>
          </a:p>
          <a:p>
            <a:pPr marL="738188" lvl="0">
              <a:spcBef>
                <a:spcPts val="0"/>
              </a:spcBef>
              <a:buNone/>
            </a:pPr>
            <a:endParaRPr lang="en-US" sz="1800" dirty="0">
              <a:solidFill>
                <a:prstClr val="black">
                  <a:lumMod val="65000"/>
                  <a:lumOff val="35000"/>
                </a:prstClr>
              </a:solidFill>
            </a:endParaRPr>
          </a:p>
          <a:p>
            <a:pPr>
              <a:spcBef>
                <a:spcPts val="0"/>
              </a:spcBef>
            </a:pPr>
            <a:r>
              <a:rPr lang="en-US" sz="1800" b="1" dirty="0"/>
              <a:t> Q: Do I need to include all my subcontractors in the GFEP or just those that qualify towards the   </a:t>
            </a:r>
          </a:p>
          <a:p>
            <a:pPr marL="0" indent="0">
              <a:spcBef>
                <a:spcPts val="0"/>
              </a:spcBef>
              <a:buNone/>
            </a:pPr>
            <a:r>
              <a:rPr lang="en-US" sz="1800" b="1" dirty="0"/>
              <a:t>           SMWB goal?</a:t>
            </a:r>
          </a:p>
          <a:p>
            <a:pPr marL="0" indent="0">
              <a:spcBef>
                <a:spcPts val="0"/>
              </a:spcBef>
              <a:buNone/>
            </a:pPr>
            <a:r>
              <a:rPr lang="en-US" sz="1800" dirty="0"/>
              <a:t>       A:  All subcontractors need to be included in the GFEP, even those that may not count towards the SMWB goal. </a:t>
            </a:r>
          </a:p>
          <a:p>
            <a:pPr lvl="0">
              <a:spcBef>
                <a:spcPts val="0"/>
              </a:spcBef>
              <a:buNone/>
            </a:pPr>
            <a:endParaRPr lang="en-US" sz="1800" dirty="0">
              <a:solidFill>
                <a:prstClr val="black">
                  <a:lumMod val="65000"/>
                  <a:lumOff val="35000"/>
                </a:prstClr>
              </a:solidFill>
            </a:endParaRPr>
          </a:p>
          <a:p>
            <a:pPr marL="0" lvl="0" indent="395288">
              <a:spcBef>
                <a:spcPts val="0"/>
              </a:spcBef>
            </a:pPr>
            <a:r>
              <a:rPr lang="en-US" sz="1800" b="1" dirty="0">
                <a:solidFill>
                  <a:prstClr val="black">
                    <a:lumMod val="65000"/>
                    <a:lumOff val="35000"/>
                  </a:prstClr>
                </a:solidFill>
              </a:rPr>
              <a:t>Q: What if I have questions about the GFEP?</a:t>
            </a:r>
          </a:p>
          <a:p>
            <a:pPr marL="738188" lvl="0">
              <a:spcBef>
                <a:spcPts val="0"/>
              </a:spcBef>
              <a:buNone/>
              <a:tabLst>
                <a:tab pos="687388" algn="l"/>
              </a:tabLst>
            </a:pPr>
            <a:r>
              <a:rPr lang="en-US" sz="1800" dirty="0">
                <a:solidFill>
                  <a:prstClr val="black">
                    <a:lumMod val="65000"/>
                    <a:lumOff val="35000"/>
                  </a:prstClr>
                </a:solidFill>
              </a:rPr>
              <a:t> A: Please contact the SMWVB Program Manager at 210-233-3420, or at </a:t>
            </a:r>
            <a:r>
              <a:rPr lang="en-US" sz="1800" dirty="0">
                <a:solidFill>
                  <a:prstClr val="black">
                    <a:lumMod val="65000"/>
                    <a:lumOff val="35000"/>
                  </a:prstClr>
                </a:solidFill>
                <a:hlinkClick r:id="rId3"/>
              </a:rPr>
              <a:t>Marisol.Robles@saws.org</a:t>
            </a:r>
            <a:r>
              <a:rPr lang="en-US" sz="1800" dirty="0">
                <a:solidFill>
                  <a:prstClr val="black">
                    <a:lumMod val="65000"/>
                    <a:lumOff val="35000"/>
                  </a:prstClr>
                </a:solidFill>
              </a:rPr>
              <a:t> . GFEP questions can be asked at any time before the submittal is due.</a:t>
            </a:r>
          </a:p>
        </p:txBody>
      </p:sp>
    </p:spTree>
    <p:extLst>
      <p:ext uri="{BB962C8B-B14F-4D97-AF65-F5344CB8AC3E}">
        <p14:creationId xmlns:p14="http://schemas.microsoft.com/office/powerpoint/2010/main" val="6809072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788515" y="2236678"/>
            <a:ext cx="7021646" cy="3862769"/>
          </a:xfrm>
          <a:prstGeom prst="rect">
            <a:avLst/>
          </a:prstGeom>
        </p:spPr>
      </p:pic>
      <p:sp>
        <p:nvSpPr>
          <p:cNvPr id="5" name="Title 3"/>
          <p:cNvSpPr>
            <a:spLocks noGrp="1"/>
          </p:cNvSpPr>
          <p:nvPr>
            <p:ph type="title"/>
          </p:nvPr>
        </p:nvSpPr>
        <p:spPr>
          <a:xfrm>
            <a:off x="170121" y="414670"/>
            <a:ext cx="11829374" cy="2182756"/>
          </a:xfrm>
        </p:spPr>
        <p:txBody>
          <a:bodyPr/>
          <a:lstStyle/>
          <a:p>
            <a:r>
              <a:rPr lang="en-US" sz="2800" dirty="0"/>
              <a:t>Post Award: Subcontractor Payment &amp; Utilization Reporting (S.P.U.R.) System</a:t>
            </a:r>
            <a:br>
              <a:rPr lang="en-US" sz="2800" dirty="0"/>
            </a:br>
            <a:r>
              <a:rPr lang="en-US" sz="2000" dirty="0"/>
              <a:t>1. Subcontractor &amp; Supplier Payment Tracking</a:t>
            </a:r>
            <a:br>
              <a:rPr lang="en-US" sz="2000" dirty="0"/>
            </a:br>
            <a:r>
              <a:rPr lang="en-US" sz="2000" dirty="0"/>
              <a:t>2. Subcontractor and Supplier Additions or Substitutions </a:t>
            </a:r>
            <a:br>
              <a:rPr lang="en-US" sz="2000" dirty="0"/>
            </a:br>
            <a:r>
              <a:rPr lang="en-US" sz="2000" dirty="0"/>
              <a:t>3. LCP Tracker  </a:t>
            </a:r>
            <a:br>
              <a:rPr lang="en-US" sz="2000" dirty="0"/>
            </a:br>
            <a:r>
              <a:rPr lang="en-US" sz="2000" dirty="0"/>
              <a:t>4. Must be Current and Accurate before Retainage is released</a:t>
            </a:r>
            <a:br>
              <a:rPr lang="en-US" sz="2000" dirty="0"/>
            </a:br>
            <a:r>
              <a:rPr lang="en-US" sz="2800" dirty="0">
                <a:hlinkClick r:id="rId3"/>
              </a:rPr>
              <a:t>https://saws.smwbe.com</a:t>
            </a:r>
            <a:r>
              <a:rPr lang="en-US" sz="2800" dirty="0"/>
              <a:t> </a:t>
            </a:r>
            <a:r>
              <a:rPr lang="en-US" sz="2000" dirty="0"/>
              <a:t/>
            </a:r>
            <a:br>
              <a:rPr lang="en-US" sz="2000" dirty="0"/>
            </a:br>
            <a:r>
              <a:rPr lang="en-US" sz="2000" dirty="0"/>
              <a:t/>
            </a:r>
            <a:br>
              <a:rPr lang="en-US" sz="2000" dirty="0"/>
            </a:br>
            <a:endParaRPr lang="en-US" sz="2800" dirty="0"/>
          </a:p>
        </p:txBody>
      </p:sp>
    </p:spTree>
    <p:extLst>
      <p:ext uri="{BB962C8B-B14F-4D97-AF65-F5344CB8AC3E}">
        <p14:creationId xmlns:p14="http://schemas.microsoft.com/office/powerpoint/2010/main" val="1097892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OfficalPPT_DRAFT1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 title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OfficalPPT_DRAFT1A</Template>
  <TotalTime>19090</TotalTime>
  <Words>1852</Words>
  <Application>Microsoft Office PowerPoint</Application>
  <PresentationFormat>Widescreen</PresentationFormat>
  <Paragraphs>282</Paragraphs>
  <Slides>26</Slides>
  <Notes>12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26</vt:i4>
      </vt:variant>
    </vt:vector>
  </HeadingPairs>
  <TitlesOfParts>
    <vt:vector size="33" baseType="lpstr">
      <vt:lpstr>Arial</vt:lpstr>
      <vt:lpstr>Arial Black</vt:lpstr>
      <vt:lpstr>Calibri</vt:lpstr>
      <vt:lpstr>Gill Sans MT</vt:lpstr>
      <vt:lpstr>Wingdings</vt:lpstr>
      <vt:lpstr>1_OfficalPPT_DRAFT1A</vt:lpstr>
      <vt:lpstr>1 title slide</vt:lpstr>
      <vt:lpstr>PowerPoint Presentation</vt:lpstr>
      <vt:lpstr>Oral Statements</vt:lpstr>
      <vt:lpstr>Agenda</vt:lpstr>
      <vt:lpstr>General Information</vt:lpstr>
      <vt:lpstr>General Information</vt:lpstr>
      <vt:lpstr>Aspirational SMWB Goal</vt:lpstr>
      <vt:lpstr>Accepted SMWVB Certification Agency</vt:lpstr>
      <vt:lpstr>Good Faith Effort Plan (GFEP) FAQs </vt:lpstr>
      <vt:lpstr>Post Award: Subcontractor Payment &amp; Utilization Reporting (S.P.U.R.) System 1. Subcontractor &amp; Supplier Payment Tracking 2. Subcontractor and Supplier Additions or Substitutions  3. LCP Tracker   4. Must be Current and Accurate before Retainage is released https://saws.smwbe.com   </vt:lpstr>
      <vt:lpstr>Contract Requirements</vt:lpstr>
      <vt:lpstr>Contract Requirements</vt:lpstr>
      <vt:lpstr>Bid Packet Preparation</vt:lpstr>
      <vt:lpstr>Addendum(s) </vt:lpstr>
      <vt:lpstr>Vendor Registration &amp; Notification (VRN)</vt:lpstr>
      <vt:lpstr>Bid Opening Dates/Times</vt:lpstr>
      <vt:lpstr>Project Background</vt:lpstr>
      <vt:lpstr>Contract Requirements</vt:lpstr>
      <vt:lpstr>Project Background</vt:lpstr>
      <vt:lpstr>Special Conditions</vt:lpstr>
      <vt:lpstr>Special Conditions</vt:lpstr>
      <vt:lpstr>Special Conditions</vt:lpstr>
      <vt:lpstr>Special Provisions to Technical Specifications</vt:lpstr>
      <vt:lpstr>Special Specifications</vt:lpstr>
      <vt:lpstr>Key Dates</vt:lpstr>
      <vt:lpstr>Contact Information </vt:lpstr>
      <vt:lpstr>PowerPoint Presentation</vt:lpstr>
    </vt:vector>
  </TitlesOfParts>
  <Company>SAWS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probinson</dc:creator>
  <cp:lastModifiedBy>Diana Woltersdorf L</cp:lastModifiedBy>
  <cp:revision>372</cp:revision>
  <cp:lastPrinted>2019-03-20T12:14:05Z</cp:lastPrinted>
  <dcterms:created xsi:type="dcterms:W3CDTF">2012-11-29T16:16:02Z</dcterms:created>
  <dcterms:modified xsi:type="dcterms:W3CDTF">2020-09-16T16:48:51Z</dcterms:modified>
</cp:coreProperties>
</file>